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Стратегічне</a:t>
            </a:r>
            <a:r>
              <a:rPr lang="ru-RU" sz="3600" dirty="0" smtClean="0"/>
              <a:t> </a:t>
            </a:r>
            <a:r>
              <a:rPr lang="ru-RU" sz="3600" dirty="0" err="1" smtClean="0"/>
              <a:t>управління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підприємством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051720" y="3429000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412776"/>
            <a:ext cx="6019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dirty="0" smtClean="0"/>
              <a:t>Метою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нормативної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«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підприємством</a:t>
            </a:r>
            <a:r>
              <a:rPr lang="ru-RU" sz="1200" dirty="0" smtClean="0"/>
              <a:t>»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набуття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сутності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менеджменту,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навичок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використання</a:t>
            </a:r>
            <a:r>
              <a:rPr lang="ru-RU" sz="1200" dirty="0" smtClean="0"/>
              <a:t> методик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аналізу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розроблення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стратегій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засобів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організаціями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різних</a:t>
            </a:r>
            <a:r>
              <a:rPr lang="ru-RU" sz="1200" dirty="0" smtClean="0"/>
              <a:t> форм </a:t>
            </a:r>
            <a:r>
              <a:rPr lang="ru-RU" sz="1200" dirty="0" err="1" smtClean="0"/>
              <a:t>власності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масштабів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вміння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використовувати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необхідний</a:t>
            </a:r>
            <a:r>
              <a:rPr lang="ru-RU" sz="1200" dirty="0" smtClean="0"/>
              <a:t> </a:t>
            </a:r>
            <a:r>
              <a:rPr lang="ru-RU" sz="1200" dirty="0" err="1" smtClean="0"/>
              <a:t>інструментарій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менеджменту в </a:t>
            </a:r>
            <a:r>
              <a:rPr lang="ru-RU" sz="1200" dirty="0" err="1" smtClean="0"/>
              <a:t>конкретній</a:t>
            </a:r>
            <a:r>
              <a:rPr lang="ru-RU" sz="1200" dirty="0" smtClean="0"/>
              <a:t> </a:t>
            </a:r>
            <a:r>
              <a:rPr lang="ru-RU" sz="1200" dirty="0" err="1" smtClean="0"/>
              <a:t>ситуації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розробленні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рішень</a:t>
            </a:r>
            <a:r>
              <a:rPr lang="ru-RU" sz="1200" dirty="0" smtClean="0"/>
              <a:t>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засвоєння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методології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методів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стратегічного</a:t>
            </a:r>
            <a:r>
              <a:rPr lang="ru-RU" sz="1400" dirty="0" smtClean="0"/>
              <a:t> менеджменту; 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вироблення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практичних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навичок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аналізу</a:t>
            </a:r>
            <a:r>
              <a:rPr lang="ru-RU" sz="1400" dirty="0" smtClean="0"/>
              <a:t>, </a:t>
            </a:r>
            <a:r>
              <a:rPr lang="ru-RU" sz="1400" dirty="0" err="1" smtClean="0"/>
              <a:t>оцінки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взаємозв‘язку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ринковим</a:t>
            </a:r>
            <a:r>
              <a:rPr lang="ru-RU" sz="1400" dirty="0" smtClean="0"/>
              <a:t> попитом, </a:t>
            </a:r>
            <a:r>
              <a:rPr lang="ru-RU" sz="1400" dirty="0" err="1" smtClean="0"/>
              <a:t>діяльністю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одного боку, та потребами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можливостями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компанії</a:t>
            </a:r>
            <a:r>
              <a:rPr lang="ru-RU" sz="1400" dirty="0" smtClean="0"/>
              <a:t>,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задовольнити</a:t>
            </a:r>
            <a:r>
              <a:rPr lang="ru-RU" sz="1400" dirty="0" smtClean="0"/>
              <a:t> потреби </a:t>
            </a:r>
            <a:r>
              <a:rPr lang="ru-RU" sz="1400" dirty="0" err="1" smtClean="0"/>
              <a:t>клієнтів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 боку; 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формування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навичок</a:t>
            </a:r>
            <a:r>
              <a:rPr lang="ru-RU" sz="1400" dirty="0" smtClean="0"/>
              <a:t> </a:t>
            </a:r>
            <a:r>
              <a:rPr lang="ru-RU" sz="1400" dirty="0" err="1" smtClean="0"/>
              <a:t>моделювання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ситуації</a:t>
            </a:r>
            <a:r>
              <a:rPr lang="ru-RU" sz="1400" dirty="0" smtClean="0"/>
              <a:t>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Концептуальні</a:t>
            </a:r>
            <a:r>
              <a:rPr lang="ru-RU" sz="1600" dirty="0" smtClean="0"/>
              <a:t> засади </a:t>
            </a:r>
            <a:r>
              <a:rPr lang="ru-RU" sz="1600" dirty="0" err="1" smtClean="0"/>
              <a:t>теорії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2.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типологія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3. </a:t>
            </a:r>
            <a:r>
              <a:rPr lang="ru-RU" sz="1600" dirty="0" err="1" smtClean="0"/>
              <a:t>Етапи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4. </a:t>
            </a:r>
            <a:r>
              <a:rPr lang="ru-RU" sz="1600" dirty="0" err="1" smtClean="0"/>
              <a:t>Стратегічне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планування</a:t>
            </a:r>
            <a:endParaRPr lang="ru-RU" sz="1600" dirty="0" smtClean="0"/>
          </a:p>
          <a:p>
            <a:r>
              <a:rPr lang="ru-RU" sz="1600" dirty="0" smtClean="0"/>
              <a:t>Тема 5. </a:t>
            </a:r>
            <a:r>
              <a:rPr lang="ru-RU" sz="1600" dirty="0" err="1" smtClean="0"/>
              <a:t>Стратегічний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6. </a:t>
            </a:r>
            <a:r>
              <a:rPr lang="ru-RU" sz="1600" dirty="0" err="1" smtClean="0"/>
              <a:t>Стратегічний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</a:t>
            </a:r>
            <a:endParaRPr lang="ru-RU" sz="1600" dirty="0" smtClean="0"/>
          </a:p>
          <a:p>
            <a:r>
              <a:rPr lang="ru-RU" sz="1600" dirty="0" smtClean="0"/>
              <a:t>Тема 7. </a:t>
            </a:r>
            <a:r>
              <a:rPr lang="ru-RU" sz="1600" dirty="0" err="1" smtClean="0"/>
              <a:t>Портфельні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8.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endParaRPr lang="ru-RU" sz="1600" dirty="0" smtClean="0"/>
          </a:p>
          <a:p>
            <a:r>
              <a:rPr lang="ru-RU" sz="1600" dirty="0" smtClean="0"/>
              <a:t>Тема 9. </a:t>
            </a:r>
            <a:r>
              <a:rPr lang="ru-RU" sz="1600" dirty="0" err="1" smtClean="0"/>
              <a:t>Генерування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10.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err="1" smtClean="0"/>
              <a:t>Аакер</a:t>
            </a:r>
            <a:r>
              <a:rPr lang="ru-RU" sz="1200" dirty="0" smtClean="0"/>
              <a:t> Д. Стратегическое рыночное управление / Пер. с англ. под ред. Ю.Н. </a:t>
            </a:r>
            <a:r>
              <a:rPr lang="ru-RU" sz="1200" dirty="0" err="1" smtClean="0"/>
              <a:t>Каптуревского</a:t>
            </a:r>
            <a:r>
              <a:rPr lang="ru-RU" sz="1200" dirty="0" smtClean="0"/>
              <a:t>. </a:t>
            </a:r>
            <a:r>
              <a:rPr lang="ru-RU" sz="1200" dirty="0" err="1" smtClean="0"/>
              <a:t>Спб</a:t>
            </a:r>
            <a:r>
              <a:rPr lang="ru-RU" sz="1200" dirty="0" smtClean="0"/>
              <a:t>: Питер, 2002. 544с. </a:t>
            </a:r>
            <a:endParaRPr lang="ru-RU" sz="1200" dirty="0" smtClean="0"/>
          </a:p>
          <a:p>
            <a:pPr lvl="0"/>
            <a:r>
              <a:rPr lang="ru-RU" sz="1200" dirty="0" smtClean="0"/>
              <a:t>2</a:t>
            </a:r>
            <a:r>
              <a:rPr lang="ru-RU" sz="1200" dirty="0" smtClean="0"/>
              <a:t>. Василенко В.А., Ткаченко Т.І.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.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К.: ЦУЛ, 2003. 396с. </a:t>
            </a:r>
            <a:endParaRPr lang="ru-RU" sz="1200" dirty="0" smtClean="0"/>
          </a:p>
          <a:p>
            <a:pPr lvl="0"/>
            <a:r>
              <a:rPr lang="ru-RU" sz="1200" dirty="0" smtClean="0"/>
              <a:t>3</a:t>
            </a:r>
            <a:r>
              <a:rPr lang="ru-RU" sz="1200" dirty="0" smtClean="0"/>
              <a:t>. </a:t>
            </a:r>
            <a:r>
              <a:rPr lang="ru-RU" sz="1200" dirty="0" err="1" smtClean="0"/>
              <a:t>ГевкоО.Б</a:t>
            </a:r>
            <a:r>
              <a:rPr lang="ru-RU" sz="1200" dirty="0" smtClean="0"/>
              <a:t>., Шведа Н.М.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Для </a:t>
            </a:r>
            <a:r>
              <a:rPr lang="ru-RU" sz="1200" dirty="0" err="1" smtClean="0"/>
              <a:t>студентів</a:t>
            </a:r>
            <a:r>
              <a:rPr lang="ru-RU" sz="1200" dirty="0" smtClean="0"/>
              <a:t> </a:t>
            </a:r>
            <a:r>
              <a:rPr lang="ru-RU" sz="1200" dirty="0" err="1" smtClean="0"/>
              <a:t>усіх</a:t>
            </a:r>
            <a:r>
              <a:rPr lang="ru-RU" sz="1200" dirty="0" smtClean="0"/>
              <a:t> форм </a:t>
            </a:r>
            <a:r>
              <a:rPr lang="ru-RU" sz="1200" dirty="0" err="1" smtClean="0"/>
              <a:t>навчання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напряму</a:t>
            </a:r>
            <a:r>
              <a:rPr lang="ru-RU" sz="1200" dirty="0" smtClean="0"/>
              <a:t> 6.030601 «Менеджмент» / </a:t>
            </a:r>
            <a:r>
              <a:rPr lang="ru-RU" sz="1200" dirty="0" err="1" smtClean="0"/>
              <a:t>Гевко</a:t>
            </a:r>
            <a:r>
              <a:rPr lang="ru-RU" sz="1200" dirty="0" smtClean="0"/>
              <a:t> О.Б., Шведа Н.М. – </a:t>
            </a:r>
            <a:r>
              <a:rPr lang="ru-RU" sz="1200" dirty="0" err="1" smtClean="0"/>
              <a:t>Тернопіль</a:t>
            </a:r>
            <a:r>
              <a:rPr lang="ru-RU" sz="1200" dirty="0" smtClean="0"/>
              <a:t> ФОП </a:t>
            </a:r>
            <a:r>
              <a:rPr lang="ru-RU" sz="1200" dirty="0" err="1" smtClean="0"/>
              <a:t>Паляниця</a:t>
            </a:r>
            <a:r>
              <a:rPr lang="ru-RU" sz="1200" dirty="0" smtClean="0"/>
              <a:t> В. А., 2016. – 152 с. </a:t>
            </a:r>
            <a:endParaRPr lang="ru-RU" sz="1200" dirty="0" smtClean="0"/>
          </a:p>
          <a:p>
            <a:pPr lvl="0"/>
            <a:r>
              <a:rPr lang="ru-RU" sz="1200" dirty="0" smtClean="0"/>
              <a:t>4</a:t>
            </a:r>
            <a:r>
              <a:rPr lang="ru-RU" sz="1200" dirty="0" smtClean="0"/>
              <a:t>. Головко Т.В., </a:t>
            </a:r>
            <a:r>
              <a:rPr lang="ru-RU" sz="1200" dirty="0" err="1" smtClean="0"/>
              <a:t>Сагова</a:t>
            </a:r>
            <a:r>
              <a:rPr lang="ru-RU" sz="1200" dirty="0" smtClean="0"/>
              <a:t> С.В.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аналіз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– метод.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самост</a:t>
            </a:r>
            <a:r>
              <a:rPr lang="ru-RU" sz="1200" dirty="0" smtClean="0"/>
              <a:t>. </a:t>
            </a:r>
            <a:r>
              <a:rPr lang="ru-RU" sz="1200" dirty="0" err="1" smtClean="0"/>
              <a:t>вивч</a:t>
            </a:r>
            <a:r>
              <a:rPr lang="ru-RU" sz="1200" dirty="0" smtClean="0"/>
              <a:t>. </a:t>
            </a:r>
            <a:r>
              <a:rPr lang="ru-RU" sz="1200" dirty="0" err="1" smtClean="0"/>
              <a:t>дисц</a:t>
            </a:r>
            <a:r>
              <a:rPr lang="ru-RU" sz="1200" dirty="0" smtClean="0"/>
              <a:t>./ За ред. М.В. </a:t>
            </a:r>
            <a:r>
              <a:rPr lang="ru-RU" sz="1200" dirty="0" err="1" smtClean="0"/>
              <a:t>Кужельного</a:t>
            </a:r>
            <a:r>
              <a:rPr lang="ru-RU" sz="1200" dirty="0" smtClean="0"/>
              <a:t>. К.: КНЕУ, 2002. 198с. </a:t>
            </a:r>
            <a:endParaRPr lang="ru-RU" sz="1200" dirty="0" smtClean="0"/>
          </a:p>
          <a:p>
            <a:pPr lvl="0"/>
            <a:r>
              <a:rPr lang="ru-RU" sz="1200" dirty="0" smtClean="0"/>
              <a:t>5</a:t>
            </a:r>
            <a:r>
              <a:rPr lang="ru-RU" sz="1200" dirty="0" smtClean="0"/>
              <a:t>.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О.Є. </a:t>
            </a:r>
            <a:r>
              <a:rPr lang="ru-RU" sz="1200" dirty="0" err="1" smtClean="0"/>
              <a:t>Кузьмін</a:t>
            </a:r>
            <a:r>
              <a:rPr lang="ru-RU" sz="1200" dirty="0" smtClean="0"/>
              <a:t>, Н.Т. Мала, О.Г. Мельник, О.Р. </a:t>
            </a:r>
            <a:r>
              <a:rPr lang="ru-RU" sz="1200" dirty="0" err="1" smtClean="0"/>
              <a:t>Саніна</a:t>
            </a:r>
            <a:r>
              <a:rPr lang="ru-RU" sz="1200" dirty="0" smtClean="0"/>
              <a:t>. – </a:t>
            </a:r>
            <a:r>
              <a:rPr lang="ru-RU" sz="1200" dirty="0" err="1" smtClean="0"/>
              <a:t>Львів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Видавництво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Львівської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політехніки</a:t>
            </a:r>
            <a:r>
              <a:rPr lang="ru-RU" sz="1200" dirty="0" smtClean="0"/>
              <a:t>, 2012. – 240 с. </a:t>
            </a:r>
            <a:endParaRPr lang="ru-RU" sz="1200" dirty="0" smtClean="0"/>
          </a:p>
          <a:p>
            <a:pPr lvl="0"/>
            <a:r>
              <a:rPr lang="ru-RU" sz="1200" dirty="0" smtClean="0"/>
              <a:t>6</a:t>
            </a:r>
            <a:r>
              <a:rPr lang="ru-RU" sz="1200" dirty="0" smtClean="0"/>
              <a:t>. </a:t>
            </a:r>
            <a:r>
              <a:rPr lang="ru-RU" sz="1200" dirty="0" err="1" smtClean="0"/>
              <a:t>Міщенко</a:t>
            </a:r>
            <a:r>
              <a:rPr lang="ru-RU" sz="1200" dirty="0" smtClean="0"/>
              <a:t> А.П.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[</a:t>
            </a:r>
            <a:r>
              <a:rPr lang="ru-RU" sz="1200" dirty="0" err="1" smtClean="0"/>
              <a:t>Електронний</a:t>
            </a:r>
            <a:r>
              <a:rPr lang="ru-RU" sz="1200" dirty="0" smtClean="0"/>
              <a:t> ресурс] / А.П. </a:t>
            </a:r>
            <a:r>
              <a:rPr lang="ru-RU" sz="1200" dirty="0" err="1" smtClean="0"/>
              <a:t>Міщенко</a:t>
            </a:r>
            <a:r>
              <a:rPr lang="ru-RU" sz="1200" dirty="0" smtClean="0"/>
              <a:t>. – 2-ге вид. – </a:t>
            </a:r>
            <a:r>
              <a:rPr lang="ru-RU" sz="1200" dirty="0" err="1" smtClean="0"/>
              <a:t>Дн-к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Вид-во</a:t>
            </a:r>
            <a:r>
              <a:rPr lang="ru-RU" sz="1200" dirty="0" smtClean="0"/>
              <a:t> ДУЕП, 2007. – 332 с. – Режим доступу: </a:t>
            </a:r>
            <a:r>
              <a:rPr lang="en-US" sz="1200" dirty="0" smtClean="0"/>
              <a:t>http://libfree.com/123307881- </a:t>
            </a:r>
            <a:r>
              <a:rPr lang="en-US" sz="1200" dirty="0" err="1" smtClean="0"/>
              <a:t>marketingstrategichne_upravlinnya</a:t>
            </a:r>
            <a:r>
              <a:rPr lang="en-US" sz="1200" dirty="0" smtClean="0"/>
              <a:t> mischenko_ap.html. </a:t>
            </a:r>
            <a:endParaRPr lang="uk-UA" sz="1200" dirty="0" smtClean="0"/>
          </a:p>
          <a:p>
            <a:pPr lvl="0"/>
            <a:r>
              <a:rPr lang="en-US" sz="1200" dirty="0" smtClean="0"/>
              <a:t>7</a:t>
            </a:r>
            <a:r>
              <a:rPr lang="en-US" sz="1200" dirty="0" smtClean="0"/>
              <a:t>. </a:t>
            </a:r>
            <a:r>
              <a:rPr lang="ru-RU" sz="1200" dirty="0" err="1" smtClean="0"/>
              <a:t>Москалюк</a:t>
            </a:r>
            <a:r>
              <a:rPr lang="ru-RU" sz="1200" dirty="0" smtClean="0"/>
              <a:t> В.Є. </a:t>
            </a:r>
            <a:r>
              <a:rPr lang="ru-RU" sz="1200" dirty="0" err="1" smtClean="0"/>
              <a:t>Планування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В.Є. </a:t>
            </a:r>
            <a:r>
              <a:rPr lang="ru-RU" sz="1200" dirty="0" err="1" smtClean="0"/>
              <a:t>Москалюк</a:t>
            </a:r>
            <a:r>
              <a:rPr lang="ru-RU" sz="1200" dirty="0" smtClean="0"/>
              <a:t>. – К.: КНЕУ, 2005. – 384 с. </a:t>
            </a:r>
            <a:endParaRPr lang="ru-RU" sz="1200" dirty="0" smtClean="0"/>
          </a:p>
          <a:p>
            <a:pPr lvl="0"/>
            <a:r>
              <a:rPr lang="ru-RU" sz="1200" dirty="0" smtClean="0"/>
              <a:t>8</a:t>
            </a:r>
            <a:r>
              <a:rPr lang="ru-RU" sz="1200" dirty="0" smtClean="0"/>
              <a:t>. </a:t>
            </a:r>
            <a:r>
              <a:rPr lang="ru-RU" sz="1200" dirty="0" err="1" smtClean="0"/>
              <a:t>Подольчак</a:t>
            </a:r>
            <a:r>
              <a:rPr lang="ru-RU" sz="1200" dirty="0" smtClean="0"/>
              <a:t> Н.Ю.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Н.Ю. </a:t>
            </a:r>
            <a:r>
              <a:rPr lang="ru-RU" sz="1200" dirty="0" err="1" smtClean="0"/>
              <a:t>Подольчак</a:t>
            </a:r>
            <a:r>
              <a:rPr lang="ru-RU" sz="1200" dirty="0" smtClean="0"/>
              <a:t>. – </a:t>
            </a:r>
            <a:r>
              <a:rPr lang="ru-RU" sz="1200" dirty="0" err="1" smtClean="0"/>
              <a:t>Львів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Видавництво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Львівської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політехніки</a:t>
            </a:r>
            <a:r>
              <a:rPr lang="ru-RU" sz="1200" dirty="0" smtClean="0"/>
              <a:t>, 2012. – 400 с </a:t>
            </a:r>
            <a:endParaRPr lang="ru-RU" sz="1200" dirty="0" smtClean="0"/>
          </a:p>
          <a:p>
            <a:pPr lvl="0"/>
            <a:r>
              <a:rPr lang="ru-RU" sz="1200" dirty="0" smtClean="0"/>
              <a:t>9</a:t>
            </a:r>
            <a:r>
              <a:rPr lang="ru-RU" sz="1200" dirty="0" smtClean="0"/>
              <a:t>. Наливайко А.П. </a:t>
            </a:r>
            <a:r>
              <a:rPr lang="ru-RU" sz="1200" dirty="0" err="1" smtClean="0"/>
              <a:t>Теорія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. </a:t>
            </a:r>
            <a:r>
              <a:rPr lang="ru-RU" sz="1200" dirty="0" err="1" smtClean="0"/>
              <a:t>Сучаний</a:t>
            </a:r>
            <a:r>
              <a:rPr lang="ru-RU" sz="1200" dirty="0" smtClean="0"/>
              <a:t> стан та напрямки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: </a:t>
            </a:r>
            <a:r>
              <a:rPr lang="ru-RU" sz="1200" dirty="0" err="1" smtClean="0"/>
              <a:t>Монографія</a:t>
            </a:r>
            <a:r>
              <a:rPr lang="ru-RU" sz="1200" dirty="0" smtClean="0"/>
              <a:t>. К.: КНЕУ, 2001. 227с. </a:t>
            </a:r>
            <a:endParaRPr lang="ru-RU" sz="1200" smtClean="0"/>
          </a:p>
          <a:p>
            <a:pPr lvl="0"/>
            <a:r>
              <a:rPr lang="ru-RU" sz="1200" smtClean="0"/>
              <a:t>10</a:t>
            </a:r>
            <a:r>
              <a:rPr lang="ru-RU" sz="1200" dirty="0" smtClean="0"/>
              <a:t>. </a:t>
            </a:r>
            <a:r>
              <a:rPr lang="ru-RU" sz="1200" dirty="0" err="1" smtClean="0"/>
              <a:t>Нємцов</a:t>
            </a:r>
            <a:r>
              <a:rPr lang="ru-RU" sz="1200" dirty="0" smtClean="0"/>
              <a:t> В.Д., Довгань Л.Є.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менеджмент.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К., 2004. 560с. 11. </a:t>
            </a:r>
            <a:r>
              <a:rPr lang="ru-RU" sz="1200" dirty="0" err="1" smtClean="0"/>
              <a:t>Осовська</a:t>
            </a:r>
            <a:r>
              <a:rPr lang="ru-RU" sz="1200" dirty="0" smtClean="0"/>
              <a:t> Г.В., </a:t>
            </a:r>
            <a:r>
              <a:rPr lang="ru-RU" sz="1200" dirty="0" err="1" smtClean="0"/>
              <a:t>Фіщук</a:t>
            </a:r>
            <a:r>
              <a:rPr lang="ru-RU" sz="1200" dirty="0" smtClean="0"/>
              <a:t> О.Л., </a:t>
            </a:r>
            <a:r>
              <a:rPr lang="ru-RU" sz="1200" dirty="0" err="1" smtClean="0"/>
              <a:t>Жалінська</a:t>
            </a:r>
            <a:r>
              <a:rPr lang="ru-RU" sz="1200" dirty="0" smtClean="0"/>
              <a:t> І.В.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К.: Кондор, 2003. 196с.</a:t>
            </a:r>
            <a:endParaRPr lang="ru-RU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565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Інформаційний обсяг навчальної дисципліни </vt:lpstr>
      <vt:lpstr>Слайд 4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60</cp:revision>
  <dcterms:created xsi:type="dcterms:W3CDTF">2017-06-04T12:24:27Z</dcterms:created>
  <dcterms:modified xsi:type="dcterms:W3CDTF">2020-06-12T18:25:17Z</dcterms:modified>
</cp:coreProperties>
</file>