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3" r:id="rId4"/>
    <p:sldId id="261" r:id="rId5"/>
  </p:sldIdLst>
  <p:sldSz cx="9144000" cy="6858000" type="screen4x3"/>
  <p:notesSz cx="6858000" cy="9144000"/>
  <p:custDataLst>
    <p:tags r:id="rId6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-66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gs" Target="tags/tag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D4E14-9386-4384-BA38-C3D3E8FC8FD5}" type="datetimeFigureOut">
              <a:rPr lang="ru-RU" smtClean="0"/>
              <a:pPr/>
              <a:t>12.06.2020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A3D7E-C280-4DCD-A7E1-93BBC7758E8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4292485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D4E14-9386-4384-BA38-C3D3E8FC8FD5}" type="datetimeFigureOut">
              <a:rPr lang="ru-RU" smtClean="0"/>
              <a:pPr/>
              <a:t>12.06.2020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A3D7E-C280-4DCD-A7E1-93BBC7758E8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0601682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D4E14-9386-4384-BA38-C3D3E8FC8FD5}" type="datetimeFigureOut">
              <a:rPr lang="ru-RU" smtClean="0"/>
              <a:pPr/>
              <a:t>12.06.2020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A3D7E-C280-4DCD-A7E1-93BBC7758E8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779325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D4E14-9386-4384-BA38-C3D3E8FC8FD5}" type="datetimeFigureOut">
              <a:rPr lang="ru-RU" smtClean="0"/>
              <a:pPr/>
              <a:t>12.06.2020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A3D7E-C280-4DCD-A7E1-93BBC7758E8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8582482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D4E14-9386-4384-BA38-C3D3E8FC8FD5}" type="datetimeFigureOut">
              <a:rPr lang="ru-RU" smtClean="0"/>
              <a:pPr/>
              <a:t>12.06.2020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A3D7E-C280-4DCD-A7E1-93BBC7758E8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6634018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D4E14-9386-4384-BA38-C3D3E8FC8FD5}" type="datetimeFigureOut">
              <a:rPr lang="ru-RU" smtClean="0"/>
              <a:pPr/>
              <a:t>12.06.2020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A3D7E-C280-4DCD-A7E1-93BBC7758E8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7851036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D4E14-9386-4384-BA38-C3D3E8FC8FD5}" type="datetimeFigureOut">
              <a:rPr lang="ru-RU" smtClean="0"/>
              <a:pPr/>
              <a:t>12.06.2020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A3D7E-C280-4DCD-A7E1-93BBC7758E8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9360446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D4E14-9386-4384-BA38-C3D3E8FC8FD5}" type="datetimeFigureOut">
              <a:rPr lang="ru-RU" smtClean="0"/>
              <a:pPr/>
              <a:t>12.06.2020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A3D7E-C280-4DCD-A7E1-93BBC7758E8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015082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D4E14-9386-4384-BA38-C3D3E8FC8FD5}" type="datetimeFigureOut">
              <a:rPr lang="ru-RU" smtClean="0"/>
              <a:pPr/>
              <a:t>12.06.2020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A3D7E-C280-4DCD-A7E1-93BBC7758E8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9687772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D4E14-9386-4384-BA38-C3D3E8FC8FD5}" type="datetimeFigureOut">
              <a:rPr lang="ru-RU" smtClean="0"/>
              <a:pPr/>
              <a:t>12.06.2020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A3D7E-C280-4DCD-A7E1-93BBC7758E8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8041286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D4E14-9386-4384-BA38-C3D3E8FC8FD5}" type="datetimeFigureOut">
              <a:rPr lang="ru-RU" smtClean="0"/>
              <a:pPr/>
              <a:t>12.06.2020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A3D7E-C280-4DCD-A7E1-93BBC7758E8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420382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://presentation-creation.ru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ED4E14-9386-4384-BA38-C3D3E8FC8FD5}" type="datetimeFigureOut">
              <a:rPr lang="ru-RU" smtClean="0"/>
              <a:pPr/>
              <a:t>12.06.2020</a:t>
            </a:fld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4A3D7E-C280-4DCD-A7E1-93BBC7758E8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5937418" y="6488668"/>
            <a:ext cx="32065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smtClean="0">
                <a:hlinkClick r:id="rId14"/>
              </a:rPr>
              <a:t>http://presentation-creation.ru/</a:t>
            </a:r>
            <a:endParaRPr lang="en-US" sz="3200" dirty="0"/>
          </a:p>
        </p:txBody>
      </p:sp>
    </p:spTree>
    <p:extLst>
      <p:ext uri="{BB962C8B-B14F-4D97-AF65-F5344CB8AC3E}">
        <p14:creationId xmlns="" xmlns:p14="http://schemas.microsoft.com/office/powerpoint/2010/main" val="18746076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116632"/>
            <a:ext cx="7772400" cy="1080120"/>
          </a:xfrm>
        </p:spPr>
        <p:txBody>
          <a:bodyPr>
            <a:noAutofit/>
          </a:bodyPr>
          <a:lstStyle/>
          <a:p>
            <a:r>
              <a:rPr lang="uk-UA" sz="2400" b="1" dirty="0" smtClean="0"/>
              <a:t>Міністерство освіти і науки України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uk-UA" sz="2400" b="1" dirty="0" smtClean="0"/>
              <a:t>Херсонський державний університет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uk-UA" sz="2400" b="1" dirty="0" smtClean="0"/>
              <a:t>Факультет економіки та менеджменту</a:t>
            </a:r>
            <a:endParaRPr lang="ru-RU" sz="2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648" y="3573016"/>
            <a:ext cx="6400800" cy="1944216"/>
          </a:xfrm>
        </p:spPr>
        <p:txBody>
          <a:bodyPr>
            <a:normAutofit fontScale="70000" lnSpcReduction="20000"/>
          </a:bodyPr>
          <a:lstStyle/>
          <a:p>
            <a:r>
              <a:rPr lang="uk-UA" dirty="0" smtClean="0"/>
              <a:t> </a:t>
            </a:r>
            <a:r>
              <a:rPr lang="uk-UA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Галузь знань </a:t>
            </a:r>
            <a:r>
              <a:rPr lang="uk-UA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05 Соціальні та поведінкові науки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uk-UA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Спеціальність 051 «Економіка»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uk-UA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Ступінь вищої освіти </a:t>
            </a:r>
            <a:r>
              <a:rPr lang="uk-UA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магістр </a:t>
            </a:r>
            <a:endParaRPr lang="ru-RU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uk-UA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uk-UA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Херсон</a:t>
            </a:r>
            <a:endParaRPr lang="ru-RU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WordArt 2"/>
          <p:cNvSpPr>
            <a:spLocks noChangeArrowheads="1" noChangeShapeType="1" noTextEdit="1"/>
          </p:cNvSpPr>
          <p:nvPr/>
        </p:nvSpPr>
        <p:spPr bwMode="gray">
          <a:xfrm>
            <a:off x="1619672" y="2276872"/>
            <a:ext cx="5832648" cy="6096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0"/>
              </a:avLst>
            </a:prstTxWarp>
          </a:bodyPr>
          <a:lstStyle/>
          <a:p>
            <a:r>
              <a:rPr lang="ru-RU" sz="3600" dirty="0" err="1" smtClean="0"/>
              <a:t>Стратегічне</a:t>
            </a:r>
            <a:r>
              <a:rPr lang="ru-RU" sz="3600" dirty="0" smtClean="0"/>
              <a:t> </a:t>
            </a:r>
            <a:r>
              <a:rPr lang="ru-RU" sz="3600" dirty="0" err="1" smtClean="0"/>
              <a:t>управління</a:t>
            </a:r>
            <a:r>
              <a:rPr lang="ru-RU" sz="3600" dirty="0" smtClean="0"/>
              <a:t> </a:t>
            </a:r>
            <a:r>
              <a:rPr lang="ru-RU" sz="3600" dirty="0" err="1" smtClean="0"/>
              <a:t>підприємством</a:t>
            </a:r>
            <a:endParaRPr lang="ru-RU" sz="3600" dirty="0" smtClean="0"/>
          </a:p>
          <a:p>
            <a:endParaRPr lang="ru-RU" sz="3600" dirty="0"/>
          </a:p>
        </p:txBody>
      </p:sp>
    </p:spTree>
    <p:extLst>
      <p:ext uri="{BB962C8B-B14F-4D97-AF65-F5344CB8AC3E}">
        <p14:creationId xmlns="" xmlns:p14="http://schemas.microsoft.com/office/powerpoint/2010/main" val="4099086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3"/>
          <p:cNvSpPr>
            <a:spLocks noChangeArrowheads="1"/>
          </p:cNvSpPr>
          <p:nvPr/>
        </p:nvSpPr>
        <p:spPr bwMode="gray">
          <a:xfrm>
            <a:off x="1259632" y="1268760"/>
            <a:ext cx="6653213" cy="1144587"/>
          </a:xfrm>
          <a:prstGeom prst="roundRect">
            <a:avLst>
              <a:gd name="adj" fmla="val 11921"/>
            </a:avLst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69804"/>
                  <a:invGamma/>
                </a:schemeClr>
              </a:gs>
            </a:gsLst>
            <a:lin ang="5400000" scaled="1"/>
          </a:gradFill>
          <a:ln w="25400">
            <a:solidFill>
              <a:srgbClr val="FEFFFF"/>
            </a:solidFill>
            <a:round/>
            <a:headEnd/>
            <a:tailEnd/>
          </a:ln>
          <a:effectLst>
            <a:outerShdw dist="53882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4" name="AutoShape 4"/>
          <p:cNvSpPr>
            <a:spLocks noChangeArrowheads="1"/>
          </p:cNvSpPr>
          <p:nvPr/>
        </p:nvSpPr>
        <p:spPr bwMode="gray">
          <a:xfrm>
            <a:off x="1222375" y="2954884"/>
            <a:ext cx="6661993" cy="2274316"/>
          </a:xfrm>
          <a:prstGeom prst="roundRect">
            <a:avLst>
              <a:gd name="adj" fmla="val 11921"/>
            </a:avLst>
          </a:pr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shade val="69804"/>
                  <a:invGamma/>
                </a:schemeClr>
              </a:gs>
            </a:gsLst>
            <a:lin ang="5400000" scaled="1"/>
          </a:gradFill>
          <a:ln w="25400">
            <a:solidFill>
              <a:srgbClr val="FEFFFF"/>
            </a:solidFill>
            <a:round/>
            <a:headEnd/>
            <a:tailEnd/>
          </a:ln>
          <a:effectLst>
            <a:outerShdw dist="53882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6" name="AutoShape 6"/>
          <p:cNvSpPr>
            <a:spLocks noChangeArrowheads="1"/>
          </p:cNvSpPr>
          <p:nvPr/>
        </p:nvSpPr>
        <p:spPr bwMode="gray">
          <a:xfrm flipV="1">
            <a:off x="1393825" y="2284959"/>
            <a:ext cx="6397625" cy="661987"/>
          </a:xfrm>
          <a:custGeom>
            <a:avLst/>
            <a:gdLst>
              <a:gd name="G0" fmla="+- 3813 0 0"/>
              <a:gd name="G1" fmla="+- 21600 0 3813"/>
              <a:gd name="G2" fmla="*/ 3813 1 2"/>
              <a:gd name="G3" fmla="+- 21600 0 G2"/>
              <a:gd name="G4" fmla="+/ 3813 21600 2"/>
              <a:gd name="G5" fmla="+/ G1 0 2"/>
              <a:gd name="G6" fmla="*/ 21600 21600 3813"/>
              <a:gd name="G7" fmla="*/ G6 1 2"/>
              <a:gd name="G8" fmla="+- 21600 0 G7"/>
              <a:gd name="G9" fmla="*/ 21600 1 2"/>
              <a:gd name="G10" fmla="+- 3813 0 G9"/>
              <a:gd name="G11" fmla="?: G10 G8 0"/>
              <a:gd name="G12" fmla="?: G10 G7 21600"/>
              <a:gd name="T0" fmla="*/ 19693 w 21600"/>
              <a:gd name="T1" fmla="*/ 10800 h 21600"/>
              <a:gd name="T2" fmla="*/ 10800 w 21600"/>
              <a:gd name="T3" fmla="*/ 21600 h 21600"/>
              <a:gd name="T4" fmla="*/ 1907 w 21600"/>
              <a:gd name="T5" fmla="*/ 10800 h 21600"/>
              <a:gd name="T6" fmla="*/ 10800 w 21600"/>
              <a:gd name="T7" fmla="*/ 0 h 21600"/>
              <a:gd name="T8" fmla="*/ 3707 w 21600"/>
              <a:gd name="T9" fmla="*/ 3707 h 21600"/>
              <a:gd name="T10" fmla="*/ 17893 w 21600"/>
              <a:gd name="T11" fmla="*/ 1789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3813" y="21600"/>
                </a:lnTo>
                <a:lnTo>
                  <a:pt x="17787" y="21600"/>
                </a:lnTo>
                <a:lnTo>
                  <a:pt x="21600" y="0"/>
                </a:lnTo>
                <a:close/>
              </a:path>
            </a:pathLst>
          </a:custGeom>
          <a:gradFill rotWithShape="1">
            <a:gsLst>
              <a:gs pos="0">
                <a:schemeClr val="accent2">
                  <a:alpha val="39999"/>
                </a:schemeClr>
              </a:gs>
              <a:gs pos="100000">
                <a:schemeClr val="accent2">
                  <a:gamma/>
                  <a:tint val="0"/>
                  <a:invGamma/>
                  <a:alpha val="0"/>
                </a:schemeClr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" name="AutoShape 7"/>
          <p:cNvSpPr>
            <a:spLocks noChangeArrowheads="1"/>
          </p:cNvSpPr>
          <p:nvPr/>
        </p:nvSpPr>
        <p:spPr bwMode="gray">
          <a:xfrm flipV="1">
            <a:off x="1331640" y="548680"/>
            <a:ext cx="6502400" cy="665163"/>
          </a:xfrm>
          <a:custGeom>
            <a:avLst/>
            <a:gdLst>
              <a:gd name="G0" fmla="+- 3813 0 0"/>
              <a:gd name="G1" fmla="+- 21600 0 3813"/>
              <a:gd name="G2" fmla="*/ 3813 1 2"/>
              <a:gd name="G3" fmla="+- 21600 0 G2"/>
              <a:gd name="G4" fmla="+/ 3813 21600 2"/>
              <a:gd name="G5" fmla="+/ G1 0 2"/>
              <a:gd name="G6" fmla="*/ 21600 21600 3813"/>
              <a:gd name="G7" fmla="*/ G6 1 2"/>
              <a:gd name="G8" fmla="+- 21600 0 G7"/>
              <a:gd name="G9" fmla="*/ 21600 1 2"/>
              <a:gd name="G10" fmla="+- 3813 0 G9"/>
              <a:gd name="G11" fmla="?: G10 G8 0"/>
              <a:gd name="G12" fmla="?: G10 G7 21600"/>
              <a:gd name="T0" fmla="*/ 19693 w 21600"/>
              <a:gd name="T1" fmla="*/ 10800 h 21600"/>
              <a:gd name="T2" fmla="*/ 10800 w 21600"/>
              <a:gd name="T3" fmla="*/ 21600 h 21600"/>
              <a:gd name="T4" fmla="*/ 1907 w 21600"/>
              <a:gd name="T5" fmla="*/ 10800 h 21600"/>
              <a:gd name="T6" fmla="*/ 10800 w 21600"/>
              <a:gd name="T7" fmla="*/ 0 h 21600"/>
              <a:gd name="T8" fmla="*/ 3707 w 21600"/>
              <a:gd name="T9" fmla="*/ 3707 h 21600"/>
              <a:gd name="T10" fmla="*/ 17893 w 21600"/>
              <a:gd name="T11" fmla="*/ 1789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3813" y="21600"/>
                </a:lnTo>
                <a:lnTo>
                  <a:pt x="17787" y="21600"/>
                </a:lnTo>
                <a:lnTo>
                  <a:pt x="21600" y="0"/>
                </a:lnTo>
                <a:close/>
              </a:path>
            </a:pathLst>
          </a:custGeom>
          <a:gradFill rotWithShape="1">
            <a:gsLst>
              <a:gs pos="0">
                <a:schemeClr val="accent1">
                  <a:alpha val="39999"/>
                </a:schemeClr>
              </a:gs>
              <a:gs pos="100000">
                <a:schemeClr val="accent1">
                  <a:gamma/>
                  <a:tint val="0"/>
                  <a:invGamma/>
                  <a:alpha val="0"/>
                </a:schemeClr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8" name="AutoShape 8"/>
          <p:cNvSpPr>
            <a:spLocks noChangeArrowheads="1"/>
          </p:cNvSpPr>
          <p:nvPr/>
        </p:nvSpPr>
        <p:spPr bwMode="gray">
          <a:xfrm flipV="1">
            <a:off x="1403648" y="4941168"/>
            <a:ext cx="6475413" cy="665163"/>
          </a:xfrm>
          <a:custGeom>
            <a:avLst/>
            <a:gdLst>
              <a:gd name="G0" fmla="+- 3813 0 0"/>
              <a:gd name="G1" fmla="+- 21600 0 3813"/>
              <a:gd name="G2" fmla="*/ 3813 1 2"/>
              <a:gd name="G3" fmla="+- 21600 0 G2"/>
              <a:gd name="G4" fmla="+/ 3813 21600 2"/>
              <a:gd name="G5" fmla="+/ G1 0 2"/>
              <a:gd name="G6" fmla="*/ 21600 21600 3813"/>
              <a:gd name="G7" fmla="*/ G6 1 2"/>
              <a:gd name="G8" fmla="+- 21600 0 G7"/>
              <a:gd name="G9" fmla="*/ 21600 1 2"/>
              <a:gd name="G10" fmla="+- 3813 0 G9"/>
              <a:gd name="G11" fmla="?: G10 G8 0"/>
              <a:gd name="G12" fmla="?: G10 G7 21600"/>
              <a:gd name="T0" fmla="*/ 19693 w 21600"/>
              <a:gd name="T1" fmla="*/ 10800 h 21600"/>
              <a:gd name="T2" fmla="*/ 10800 w 21600"/>
              <a:gd name="T3" fmla="*/ 21600 h 21600"/>
              <a:gd name="T4" fmla="*/ 1907 w 21600"/>
              <a:gd name="T5" fmla="*/ 10800 h 21600"/>
              <a:gd name="T6" fmla="*/ 10800 w 21600"/>
              <a:gd name="T7" fmla="*/ 0 h 21600"/>
              <a:gd name="T8" fmla="*/ 3707 w 21600"/>
              <a:gd name="T9" fmla="*/ 3707 h 21600"/>
              <a:gd name="T10" fmla="*/ 17893 w 21600"/>
              <a:gd name="T11" fmla="*/ 1789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3813" y="21600"/>
                </a:lnTo>
                <a:lnTo>
                  <a:pt x="17787" y="21600"/>
                </a:lnTo>
                <a:lnTo>
                  <a:pt x="21600" y="0"/>
                </a:lnTo>
                <a:close/>
              </a:path>
            </a:pathLst>
          </a:custGeom>
          <a:gradFill rotWithShape="1">
            <a:gsLst>
              <a:gs pos="0">
                <a:schemeClr val="hlink">
                  <a:alpha val="39999"/>
                </a:schemeClr>
              </a:gs>
              <a:gs pos="100000">
                <a:schemeClr val="hlink">
                  <a:gamma/>
                  <a:tint val="0"/>
                  <a:invGamma/>
                  <a:alpha val="0"/>
                </a:schemeClr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pic>
        <p:nvPicPr>
          <p:cNvPr id="9" name="Picture 9" descr="Picture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gray">
          <a:xfrm>
            <a:off x="1276350" y="1407071"/>
            <a:ext cx="674688" cy="574675"/>
          </a:xfrm>
          <a:prstGeom prst="rect">
            <a:avLst/>
          </a:prstGeom>
          <a:noFill/>
        </p:spPr>
      </p:pic>
      <p:pic>
        <p:nvPicPr>
          <p:cNvPr id="10" name="Picture 10" descr="Picture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gray">
          <a:xfrm>
            <a:off x="2051720" y="3429000"/>
            <a:ext cx="676275" cy="573088"/>
          </a:xfrm>
          <a:prstGeom prst="rect">
            <a:avLst/>
          </a:prstGeom>
          <a:noFill/>
        </p:spPr>
      </p:pic>
      <p:pic>
        <p:nvPicPr>
          <p:cNvPr id="11" name="Picture 11" descr="Picture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gray">
          <a:xfrm>
            <a:off x="1277938" y="4512221"/>
            <a:ext cx="674687" cy="573088"/>
          </a:xfrm>
          <a:prstGeom prst="rect">
            <a:avLst/>
          </a:prstGeom>
          <a:noFill/>
        </p:spPr>
      </p:pic>
      <p:sp>
        <p:nvSpPr>
          <p:cNvPr id="12" name="AutoShape 12"/>
          <p:cNvSpPr>
            <a:spLocks noChangeArrowheads="1"/>
          </p:cNvSpPr>
          <p:nvPr/>
        </p:nvSpPr>
        <p:spPr bwMode="gray">
          <a:xfrm>
            <a:off x="1763688" y="980728"/>
            <a:ext cx="5791200" cy="457200"/>
          </a:xfrm>
          <a:prstGeom prst="roundRect">
            <a:avLst>
              <a:gd name="adj" fmla="val 16667"/>
            </a:avLst>
          </a:prstGeom>
          <a:solidFill>
            <a:srgbClr val="FEFFFF"/>
          </a:solidFill>
          <a:ln w="28575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3" name="AutoShape 13"/>
          <p:cNvSpPr>
            <a:spLocks noChangeArrowheads="1"/>
          </p:cNvSpPr>
          <p:nvPr/>
        </p:nvSpPr>
        <p:spPr bwMode="gray">
          <a:xfrm>
            <a:off x="1691680" y="2780928"/>
            <a:ext cx="5791200" cy="322039"/>
          </a:xfrm>
          <a:prstGeom prst="roundRect">
            <a:avLst>
              <a:gd name="adj" fmla="val 16667"/>
            </a:avLst>
          </a:prstGeom>
          <a:solidFill>
            <a:srgbClr val="FEFFFF"/>
          </a:solidFill>
          <a:ln w="28575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uk-UA" b="1" dirty="0" smtClean="0">
                <a:solidFill>
                  <a:schemeClr val="accent2"/>
                </a:solidFill>
              </a:rPr>
              <a:t>Завдання дисципліни</a:t>
            </a:r>
            <a:endParaRPr lang="ru-RU" b="1" dirty="0">
              <a:solidFill>
                <a:schemeClr val="accent2"/>
              </a:solidFill>
            </a:endParaRPr>
          </a:p>
        </p:txBody>
      </p:sp>
      <p:sp>
        <p:nvSpPr>
          <p:cNvPr id="15" name="Text Box 15"/>
          <p:cNvSpPr txBox="1">
            <a:spLocks noChangeArrowheads="1"/>
          </p:cNvSpPr>
          <p:nvPr/>
        </p:nvSpPr>
        <p:spPr bwMode="gray">
          <a:xfrm>
            <a:off x="1619672" y="1412776"/>
            <a:ext cx="6019800" cy="120032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ru-RU" sz="1200" dirty="0" smtClean="0"/>
              <a:t>Метою </a:t>
            </a:r>
            <a:r>
              <a:rPr lang="ru-RU" sz="1200" dirty="0" err="1" smtClean="0"/>
              <a:t>вивчення</a:t>
            </a:r>
            <a:r>
              <a:rPr lang="ru-RU" sz="1200" dirty="0" smtClean="0"/>
              <a:t> </a:t>
            </a:r>
            <a:r>
              <a:rPr lang="ru-RU" sz="1200" dirty="0" err="1" smtClean="0"/>
              <a:t>нормативної</a:t>
            </a:r>
            <a:r>
              <a:rPr lang="ru-RU" sz="1200" dirty="0" smtClean="0"/>
              <a:t> </a:t>
            </a:r>
            <a:r>
              <a:rPr lang="ru-RU" sz="1200" dirty="0" err="1" smtClean="0"/>
              <a:t>дисципліни</a:t>
            </a:r>
            <a:r>
              <a:rPr lang="ru-RU" sz="1200" dirty="0" smtClean="0"/>
              <a:t> «</a:t>
            </a:r>
            <a:r>
              <a:rPr lang="ru-RU" sz="1200" dirty="0" err="1" smtClean="0"/>
              <a:t>Стратегічне</a:t>
            </a:r>
            <a:r>
              <a:rPr lang="ru-RU" sz="1200" dirty="0" smtClean="0"/>
              <a:t> </a:t>
            </a:r>
            <a:r>
              <a:rPr lang="ru-RU" sz="1200" dirty="0" err="1" smtClean="0"/>
              <a:t>управління</a:t>
            </a:r>
            <a:r>
              <a:rPr lang="ru-RU" sz="1200" dirty="0" smtClean="0"/>
              <a:t> </a:t>
            </a:r>
            <a:r>
              <a:rPr lang="ru-RU" sz="1200" dirty="0" err="1" smtClean="0"/>
              <a:t>підприємством</a:t>
            </a:r>
            <a:r>
              <a:rPr lang="ru-RU" sz="1200" dirty="0" smtClean="0"/>
              <a:t>» </a:t>
            </a:r>
            <a:r>
              <a:rPr lang="ru-RU" sz="1200" dirty="0" err="1" smtClean="0"/>
              <a:t>є</a:t>
            </a:r>
            <a:r>
              <a:rPr lang="ru-RU" sz="1200" dirty="0" smtClean="0"/>
              <a:t> </a:t>
            </a:r>
            <a:r>
              <a:rPr lang="ru-RU" sz="1200" dirty="0" err="1" smtClean="0"/>
              <a:t>набуття</a:t>
            </a:r>
            <a:r>
              <a:rPr lang="ru-RU" sz="1200" dirty="0" smtClean="0"/>
              <a:t> </a:t>
            </a:r>
            <a:r>
              <a:rPr lang="ru-RU" sz="1200" dirty="0" err="1" smtClean="0"/>
              <a:t>знань</a:t>
            </a:r>
            <a:r>
              <a:rPr lang="ru-RU" sz="1200" dirty="0" smtClean="0"/>
              <a:t> </a:t>
            </a:r>
            <a:r>
              <a:rPr lang="ru-RU" sz="1200" dirty="0" err="1" smtClean="0"/>
              <a:t>щодо</a:t>
            </a:r>
            <a:r>
              <a:rPr lang="ru-RU" sz="1200" dirty="0" smtClean="0"/>
              <a:t> </a:t>
            </a:r>
            <a:r>
              <a:rPr lang="ru-RU" sz="1200" dirty="0" err="1" smtClean="0"/>
              <a:t>сутності</a:t>
            </a:r>
            <a:r>
              <a:rPr lang="ru-RU" sz="1200" dirty="0" smtClean="0"/>
              <a:t> </a:t>
            </a:r>
            <a:r>
              <a:rPr lang="ru-RU" sz="1200" dirty="0" err="1" smtClean="0"/>
              <a:t>стратегічного</a:t>
            </a:r>
            <a:r>
              <a:rPr lang="ru-RU" sz="1200" dirty="0" smtClean="0"/>
              <a:t> менеджменту, </a:t>
            </a:r>
            <a:r>
              <a:rPr lang="ru-RU" sz="1200" dirty="0" err="1" smtClean="0"/>
              <a:t>практичних</a:t>
            </a:r>
            <a:r>
              <a:rPr lang="ru-RU" sz="1200" dirty="0" smtClean="0"/>
              <a:t> </a:t>
            </a:r>
            <a:r>
              <a:rPr lang="ru-RU" sz="1200" dirty="0" err="1" smtClean="0"/>
              <a:t>навичок</a:t>
            </a:r>
            <a:r>
              <a:rPr lang="ru-RU" sz="1200" dirty="0" smtClean="0"/>
              <a:t> </a:t>
            </a:r>
            <a:r>
              <a:rPr lang="ru-RU" sz="1200" dirty="0" err="1" smtClean="0"/>
              <a:t>використання</a:t>
            </a:r>
            <a:r>
              <a:rPr lang="ru-RU" sz="1200" dirty="0" smtClean="0"/>
              <a:t> методик </a:t>
            </a:r>
            <a:r>
              <a:rPr lang="ru-RU" sz="1200" dirty="0" err="1" smtClean="0"/>
              <a:t>стратегічного</a:t>
            </a:r>
            <a:r>
              <a:rPr lang="ru-RU" sz="1200" dirty="0" smtClean="0"/>
              <a:t> </a:t>
            </a:r>
            <a:r>
              <a:rPr lang="ru-RU" sz="1200" dirty="0" err="1" smtClean="0"/>
              <a:t>аналізу</a:t>
            </a:r>
            <a:r>
              <a:rPr lang="ru-RU" sz="1200" dirty="0" smtClean="0"/>
              <a:t>, </a:t>
            </a:r>
            <a:r>
              <a:rPr lang="ru-RU" sz="1200" dirty="0" err="1" smtClean="0"/>
              <a:t>розроблення</a:t>
            </a:r>
            <a:r>
              <a:rPr lang="ru-RU" sz="1200" dirty="0" smtClean="0"/>
              <a:t> </a:t>
            </a:r>
            <a:r>
              <a:rPr lang="ru-RU" sz="1200" dirty="0" err="1" smtClean="0"/>
              <a:t>стратегій</a:t>
            </a:r>
            <a:r>
              <a:rPr lang="ru-RU" sz="1200" dirty="0" smtClean="0"/>
              <a:t> </a:t>
            </a:r>
            <a:r>
              <a:rPr lang="ru-RU" sz="1200" dirty="0" err="1" smtClean="0"/>
              <a:t>діяльності</a:t>
            </a:r>
            <a:r>
              <a:rPr lang="ru-RU" sz="1200" dirty="0" smtClean="0"/>
              <a:t> </a:t>
            </a:r>
            <a:r>
              <a:rPr lang="ru-RU" sz="1200" dirty="0" err="1" smtClean="0"/>
              <a:t>і</a:t>
            </a:r>
            <a:r>
              <a:rPr lang="ru-RU" sz="1200" dirty="0" smtClean="0"/>
              <a:t> </a:t>
            </a:r>
            <a:r>
              <a:rPr lang="ru-RU" sz="1200" dirty="0" err="1" smtClean="0"/>
              <a:t>засобів</a:t>
            </a:r>
            <a:r>
              <a:rPr lang="ru-RU" sz="1200" dirty="0" smtClean="0"/>
              <a:t> </a:t>
            </a:r>
            <a:r>
              <a:rPr lang="ru-RU" sz="1200" dirty="0" err="1" smtClean="0"/>
              <a:t>їх</a:t>
            </a:r>
            <a:r>
              <a:rPr lang="ru-RU" sz="1200" dirty="0" smtClean="0"/>
              <a:t> </a:t>
            </a:r>
            <a:r>
              <a:rPr lang="ru-RU" sz="1200" dirty="0" err="1" smtClean="0"/>
              <a:t>реалізації</a:t>
            </a:r>
            <a:r>
              <a:rPr lang="ru-RU" sz="1200" dirty="0" smtClean="0"/>
              <a:t> </a:t>
            </a:r>
            <a:r>
              <a:rPr lang="ru-RU" sz="1200" dirty="0" err="1" smtClean="0"/>
              <a:t>організаціями</a:t>
            </a:r>
            <a:r>
              <a:rPr lang="ru-RU" sz="1200" dirty="0" smtClean="0"/>
              <a:t> </a:t>
            </a:r>
            <a:r>
              <a:rPr lang="ru-RU" sz="1200" dirty="0" err="1" smtClean="0"/>
              <a:t>різних</a:t>
            </a:r>
            <a:r>
              <a:rPr lang="ru-RU" sz="1200" dirty="0" smtClean="0"/>
              <a:t> форм </a:t>
            </a:r>
            <a:r>
              <a:rPr lang="ru-RU" sz="1200" dirty="0" err="1" smtClean="0"/>
              <a:t>власності</a:t>
            </a:r>
            <a:r>
              <a:rPr lang="ru-RU" sz="1200" dirty="0" smtClean="0"/>
              <a:t> </a:t>
            </a:r>
            <a:r>
              <a:rPr lang="ru-RU" sz="1200" dirty="0" err="1" smtClean="0"/>
              <a:t>і</a:t>
            </a:r>
            <a:r>
              <a:rPr lang="ru-RU" sz="1200" dirty="0" smtClean="0"/>
              <a:t> </a:t>
            </a:r>
            <a:r>
              <a:rPr lang="ru-RU" sz="1200" dirty="0" err="1" smtClean="0"/>
              <a:t>масштабів</a:t>
            </a:r>
            <a:r>
              <a:rPr lang="ru-RU" sz="1200" dirty="0" smtClean="0"/>
              <a:t> </a:t>
            </a:r>
            <a:r>
              <a:rPr lang="ru-RU" sz="1200" dirty="0" err="1" smtClean="0"/>
              <a:t>діяльності</a:t>
            </a:r>
            <a:r>
              <a:rPr lang="ru-RU" sz="1200" dirty="0" smtClean="0"/>
              <a:t>, </a:t>
            </a:r>
            <a:r>
              <a:rPr lang="ru-RU" sz="1200" dirty="0" err="1" smtClean="0"/>
              <a:t>вміння</a:t>
            </a:r>
            <a:r>
              <a:rPr lang="ru-RU" sz="1200" dirty="0" smtClean="0"/>
              <a:t> </a:t>
            </a:r>
            <a:r>
              <a:rPr lang="ru-RU" sz="1200" dirty="0" err="1" smtClean="0"/>
              <a:t>використовувати</a:t>
            </a:r>
            <a:r>
              <a:rPr lang="ru-RU" sz="1200" dirty="0" smtClean="0"/>
              <a:t> </a:t>
            </a:r>
            <a:r>
              <a:rPr lang="ru-RU" sz="1200" dirty="0" err="1" smtClean="0"/>
              <a:t>необхідний</a:t>
            </a:r>
            <a:r>
              <a:rPr lang="ru-RU" sz="1200" dirty="0" smtClean="0"/>
              <a:t> </a:t>
            </a:r>
            <a:r>
              <a:rPr lang="ru-RU" sz="1200" dirty="0" err="1" smtClean="0"/>
              <a:t>інструментарій</a:t>
            </a:r>
            <a:r>
              <a:rPr lang="ru-RU" sz="1200" dirty="0" smtClean="0"/>
              <a:t> </a:t>
            </a:r>
            <a:r>
              <a:rPr lang="ru-RU" sz="1200" dirty="0" err="1" smtClean="0"/>
              <a:t>стратегічного</a:t>
            </a:r>
            <a:r>
              <a:rPr lang="ru-RU" sz="1200" dirty="0" smtClean="0"/>
              <a:t> менеджменту в </a:t>
            </a:r>
            <a:r>
              <a:rPr lang="ru-RU" sz="1200" dirty="0" err="1" smtClean="0"/>
              <a:t>конкретній</a:t>
            </a:r>
            <a:r>
              <a:rPr lang="ru-RU" sz="1200" dirty="0" smtClean="0"/>
              <a:t> </a:t>
            </a:r>
            <a:r>
              <a:rPr lang="ru-RU" sz="1200" dirty="0" err="1" smtClean="0"/>
              <a:t>ситуації</a:t>
            </a:r>
            <a:r>
              <a:rPr lang="ru-RU" sz="1200" dirty="0" smtClean="0"/>
              <a:t> при </a:t>
            </a:r>
            <a:r>
              <a:rPr lang="ru-RU" sz="1200" dirty="0" err="1" smtClean="0"/>
              <a:t>розробленні</a:t>
            </a:r>
            <a:r>
              <a:rPr lang="ru-RU" sz="1200" dirty="0" smtClean="0"/>
              <a:t> </a:t>
            </a:r>
            <a:r>
              <a:rPr lang="ru-RU" sz="1200" dirty="0" err="1" smtClean="0"/>
              <a:t>управлінських</a:t>
            </a:r>
            <a:r>
              <a:rPr lang="ru-RU" sz="1200" dirty="0" smtClean="0"/>
              <a:t> </a:t>
            </a:r>
            <a:r>
              <a:rPr lang="ru-RU" sz="1200" dirty="0" err="1" smtClean="0"/>
              <a:t>рішень</a:t>
            </a:r>
            <a:r>
              <a:rPr lang="ru-RU" sz="1200" dirty="0" smtClean="0"/>
              <a:t>. </a:t>
            </a:r>
            <a:endParaRPr lang="ru-RU" sz="1200" b="1" dirty="0">
              <a:solidFill>
                <a:schemeClr val="bg1"/>
              </a:solidFill>
            </a:endParaRPr>
          </a:p>
        </p:txBody>
      </p:sp>
      <p:sp>
        <p:nvSpPr>
          <p:cNvPr id="16" name="Text Box 16"/>
          <p:cNvSpPr txBox="1">
            <a:spLocks noChangeArrowheads="1"/>
          </p:cNvSpPr>
          <p:nvPr/>
        </p:nvSpPr>
        <p:spPr bwMode="gray">
          <a:xfrm>
            <a:off x="1630363" y="3356992"/>
            <a:ext cx="6019800" cy="138499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ru-RU" sz="1400" dirty="0" err="1" smtClean="0"/>
              <a:t>засвоєння</a:t>
            </a:r>
            <a:r>
              <a:rPr lang="ru-RU" sz="1400" dirty="0" smtClean="0"/>
              <a:t> </a:t>
            </a:r>
            <a:r>
              <a:rPr lang="ru-RU" sz="1400" dirty="0" err="1" smtClean="0"/>
              <a:t>методології</a:t>
            </a:r>
            <a:r>
              <a:rPr lang="ru-RU" sz="1400" dirty="0" smtClean="0"/>
              <a:t> та </a:t>
            </a:r>
            <a:r>
              <a:rPr lang="ru-RU" sz="1400" dirty="0" err="1" smtClean="0"/>
              <a:t>методів</a:t>
            </a:r>
            <a:r>
              <a:rPr lang="ru-RU" sz="1400" dirty="0" smtClean="0"/>
              <a:t> </a:t>
            </a:r>
            <a:r>
              <a:rPr lang="ru-RU" sz="1400" dirty="0" err="1" smtClean="0"/>
              <a:t>стратегічного</a:t>
            </a:r>
            <a:r>
              <a:rPr lang="ru-RU" sz="1400" dirty="0" smtClean="0"/>
              <a:t> менеджменту; </a:t>
            </a:r>
            <a:endParaRPr lang="ru-RU" sz="1400" dirty="0" smtClean="0"/>
          </a:p>
          <a:p>
            <a:r>
              <a:rPr lang="ru-RU" sz="1400" dirty="0" smtClean="0"/>
              <a:t> </a:t>
            </a:r>
            <a:r>
              <a:rPr lang="ru-RU" sz="1400" dirty="0" err="1" smtClean="0"/>
              <a:t>отримання</a:t>
            </a:r>
            <a:r>
              <a:rPr lang="ru-RU" sz="1400" dirty="0" smtClean="0"/>
              <a:t> </a:t>
            </a:r>
            <a:r>
              <a:rPr lang="ru-RU" sz="1400" dirty="0" err="1" smtClean="0"/>
              <a:t>знань</a:t>
            </a:r>
            <a:r>
              <a:rPr lang="ru-RU" sz="1400" dirty="0" smtClean="0"/>
              <a:t> та </a:t>
            </a:r>
            <a:r>
              <a:rPr lang="ru-RU" sz="1400" dirty="0" err="1" smtClean="0"/>
              <a:t>вироблення</a:t>
            </a:r>
            <a:r>
              <a:rPr lang="ru-RU" sz="1400" dirty="0" smtClean="0"/>
              <a:t> </a:t>
            </a:r>
            <a:r>
              <a:rPr lang="ru-RU" sz="1400" dirty="0" err="1" smtClean="0"/>
              <a:t>практичних</a:t>
            </a:r>
            <a:r>
              <a:rPr lang="ru-RU" sz="1400" dirty="0" smtClean="0"/>
              <a:t> </a:t>
            </a:r>
            <a:r>
              <a:rPr lang="ru-RU" sz="1400" dirty="0" err="1" smtClean="0"/>
              <a:t>навичок</a:t>
            </a:r>
            <a:r>
              <a:rPr lang="ru-RU" sz="1400" dirty="0" smtClean="0"/>
              <a:t> </a:t>
            </a:r>
            <a:r>
              <a:rPr lang="ru-RU" sz="1400" dirty="0" err="1" smtClean="0"/>
              <a:t>аналізу</a:t>
            </a:r>
            <a:r>
              <a:rPr lang="ru-RU" sz="1400" dirty="0" smtClean="0"/>
              <a:t>, </a:t>
            </a:r>
            <a:r>
              <a:rPr lang="ru-RU" sz="1400" dirty="0" err="1" smtClean="0"/>
              <a:t>оцінки</a:t>
            </a:r>
            <a:r>
              <a:rPr lang="ru-RU" sz="1400" dirty="0" smtClean="0"/>
              <a:t> </a:t>
            </a:r>
            <a:r>
              <a:rPr lang="ru-RU" sz="1400" dirty="0" err="1" smtClean="0"/>
              <a:t>взаємозв‘язку</a:t>
            </a:r>
            <a:r>
              <a:rPr lang="ru-RU" sz="1400" dirty="0" smtClean="0"/>
              <a:t> </a:t>
            </a:r>
            <a:r>
              <a:rPr lang="ru-RU" sz="1400" dirty="0" err="1" smtClean="0"/>
              <a:t>між</a:t>
            </a:r>
            <a:r>
              <a:rPr lang="ru-RU" sz="1400" dirty="0" smtClean="0"/>
              <a:t> </a:t>
            </a:r>
            <a:r>
              <a:rPr lang="ru-RU" sz="1400" dirty="0" err="1" smtClean="0"/>
              <a:t>ринковим</a:t>
            </a:r>
            <a:r>
              <a:rPr lang="ru-RU" sz="1400" dirty="0" smtClean="0"/>
              <a:t> попитом, </a:t>
            </a:r>
            <a:r>
              <a:rPr lang="ru-RU" sz="1400" dirty="0" err="1" smtClean="0"/>
              <a:t>діяльністю</a:t>
            </a:r>
            <a:r>
              <a:rPr lang="ru-RU" sz="1400" dirty="0" smtClean="0"/>
              <a:t> </a:t>
            </a:r>
            <a:r>
              <a:rPr lang="ru-RU" sz="1400" dirty="0" err="1" smtClean="0"/>
              <a:t>конкурентів</a:t>
            </a:r>
            <a:r>
              <a:rPr lang="ru-RU" sz="1400" dirty="0" smtClean="0"/>
              <a:t>, </a:t>
            </a:r>
            <a:r>
              <a:rPr lang="ru-RU" sz="1400" dirty="0" err="1" smtClean="0"/>
              <a:t>якістю</a:t>
            </a:r>
            <a:r>
              <a:rPr lang="ru-RU" sz="1400" dirty="0" smtClean="0"/>
              <a:t> </a:t>
            </a:r>
            <a:r>
              <a:rPr lang="ru-RU" sz="1400" dirty="0" err="1" smtClean="0"/>
              <a:t>їх</a:t>
            </a:r>
            <a:r>
              <a:rPr lang="ru-RU" sz="1400" dirty="0" smtClean="0"/>
              <a:t> </a:t>
            </a:r>
            <a:r>
              <a:rPr lang="ru-RU" sz="1400" dirty="0" err="1" smtClean="0"/>
              <a:t>продукції</a:t>
            </a:r>
            <a:r>
              <a:rPr lang="ru-RU" sz="1400" dirty="0" smtClean="0"/>
              <a:t>, </a:t>
            </a:r>
            <a:r>
              <a:rPr lang="ru-RU" sz="1400" dirty="0" err="1" smtClean="0"/>
              <a:t>з</a:t>
            </a:r>
            <a:r>
              <a:rPr lang="ru-RU" sz="1400" dirty="0" smtClean="0"/>
              <a:t> одного боку, та потребами </a:t>
            </a:r>
            <a:r>
              <a:rPr lang="ru-RU" sz="1400" dirty="0" err="1" smtClean="0"/>
              <a:t>і</a:t>
            </a:r>
            <a:r>
              <a:rPr lang="ru-RU" sz="1400" dirty="0" smtClean="0"/>
              <a:t> </a:t>
            </a:r>
            <a:r>
              <a:rPr lang="ru-RU" sz="1400" dirty="0" err="1" smtClean="0"/>
              <a:t>можливостями</a:t>
            </a:r>
            <a:r>
              <a:rPr lang="ru-RU" sz="1400" dirty="0" smtClean="0"/>
              <a:t> </a:t>
            </a:r>
            <a:r>
              <a:rPr lang="ru-RU" sz="1400" dirty="0" err="1" smtClean="0"/>
              <a:t>своєї</a:t>
            </a:r>
            <a:r>
              <a:rPr lang="ru-RU" sz="1400" dirty="0" smtClean="0"/>
              <a:t> </a:t>
            </a:r>
            <a:r>
              <a:rPr lang="ru-RU" sz="1400" dirty="0" err="1" smtClean="0"/>
              <a:t>компанії</a:t>
            </a:r>
            <a:r>
              <a:rPr lang="ru-RU" sz="1400" dirty="0" smtClean="0"/>
              <a:t>, </a:t>
            </a:r>
            <a:r>
              <a:rPr lang="ru-RU" sz="1400" dirty="0" err="1" smtClean="0"/>
              <a:t>її</a:t>
            </a:r>
            <a:r>
              <a:rPr lang="ru-RU" sz="1400" dirty="0" smtClean="0"/>
              <a:t> </a:t>
            </a:r>
            <a:r>
              <a:rPr lang="ru-RU" sz="1400" dirty="0" err="1" smtClean="0"/>
              <a:t>здатністю</a:t>
            </a:r>
            <a:r>
              <a:rPr lang="ru-RU" sz="1400" dirty="0" smtClean="0"/>
              <a:t> </a:t>
            </a:r>
            <a:r>
              <a:rPr lang="ru-RU" sz="1400" dirty="0" err="1" smtClean="0"/>
              <a:t>задовольнити</a:t>
            </a:r>
            <a:r>
              <a:rPr lang="ru-RU" sz="1400" dirty="0" smtClean="0"/>
              <a:t> потреби </a:t>
            </a:r>
            <a:r>
              <a:rPr lang="ru-RU" sz="1400" dirty="0" err="1" smtClean="0"/>
              <a:t>клієнтів</a:t>
            </a:r>
            <a:r>
              <a:rPr lang="ru-RU" sz="1400" dirty="0" smtClean="0"/>
              <a:t>, </a:t>
            </a:r>
            <a:r>
              <a:rPr lang="ru-RU" sz="1400" dirty="0" err="1" smtClean="0"/>
              <a:t>з</a:t>
            </a:r>
            <a:r>
              <a:rPr lang="ru-RU" sz="1400" dirty="0" smtClean="0"/>
              <a:t> </a:t>
            </a:r>
            <a:r>
              <a:rPr lang="ru-RU" sz="1400" dirty="0" err="1" smtClean="0"/>
              <a:t>іншого</a:t>
            </a:r>
            <a:r>
              <a:rPr lang="ru-RU" sz="1400" dirty="0" smtClean="0"/>
              <a:t> боку; </a:t>
            </a:r>
            <a:endParaRPr lang="ru-RU" sz="1400" dirty="0" smtClean="0"/>
          </a:p>
          <a:p>
            <a:r>
              <a:rPr lang="ru-RU" sz="1400" dirty="0" smtClean="0"/>
              <a:t> </a:t>
            </a:r>
            <a:r>
              <a:rPr lang="ru-RU" sz="1400" dirty="0" err="1" smtClean="0"/>
              <a:t>формування</a:t>
            </a:r>
            <a:r>
              <a:rPr lang="ru-RU" sz="1400" dirty="0" smtClean="0"/>
              <a:t> </a:t>
            </a:r>
            <a:r>
              <a:rPr lang="ru-RU" sz="1400" dirty="0" err="1" smtClean="0"/>
              <a:t>навичок</a:t>
            </a:r>
            <a:r>
              <a:rPr lang="ru-RU" sz="1400" dirty="0" smtClean="0"/>
              <a:t> </a:t>
            </a:r>
            <a:r>
              <a:rPr lang="ru-RU" sz="1400" dirty="0" err="1" smtClean="0"/>
              <a:t>моделювання</a:t>
            </a:r>
            <a:r>
              <a:rPr lang="ru-RU" sz="1400" dirty="0" smtClean="0"/>
              <a:t> </a:t>
            </a:r>
            <a:r>
              <a:rPr lang="ru-RU" sz="1400" dirty="0" err="1" smtClean="0"/>
              <a:t>ситуації</a:t>
            </a:r>
            <a:r>
              <a:rPr lang="ru-RU" sz="1400" dirty="0" smtClean="0"/>
              <a:t>;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18" name="Rectangle 18"/>
          <p:cNvSpPr>
            <a:spLocks noChangeArrowheads="1"/>
          </p:cNvSpPr>
          <p:nvPr/>
        </p:nvSpPr>
        <p:spPr bwMode="gray">
          <a:xfrm>
            <a:off x="2123728" y="1052736"/>
            <a:ext cx="5029200" cy="402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120000"/>
              </a:lnSpc>
            </a:pPr>
            <a:r>
              <a:rPr lang="ru-RU" b="1" dirty="0" smtClean="0">
                <a:solidFill>
                  <a:schemeClr val="accent1"/>
                </a:solidFill>
              </a:rPr>
              <a:t>Мета </a:t>
            </a:r>
            <a:r>
              <a:rPr lang="ru-RU" b="1" dirty="0" err="1" smtClean="0">
                <a:solidFill>
                  <a:schemeClr val="accent1"/>
                </a:solidFill>
              </a:rPr>
              <a:t>дисципліни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19" name="Rectangle 19"/>
          <p:cNvSpPr>
            <a:spLocks noChangeArrowheads="1"/>
          </p:cNvSpPr>
          <p:nvPr/>
        </p:nvSpPr>
        <p:spPr bwMode="gray">
          <a:xfrm>
            <a:off x="2087563" y="2756446"/>
            <a:ext cx="5029200" cy="402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120000"/>
              </a:lnSpc>
            </a:pPr>
            <a:endParaRPr lang="en-US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14761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490066"/>
          </a:xfrm>
        </p:spPr>
        <p:txBody>
          <a:bodyPr>
            <a:noAutofit/>
          </a:bodyPr>
          <a:lstStyle/>
          <a:p>
            <a:r>
              <a:rPr lang="uk-UA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Monotype Corsiva" pitchFamily="66" charset="0"/>
              </a:rPr>
              <a:t>Інформаційний обсяг</a:t>
            </a:r>
            <a:r>
              <a:rPr lang="uk-UA" sz="32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Monotype Corsiva" pitchFamily="66" charset="0"/>
              </a:rPr>
              <a:t> </a:t>
            </a:r>
            <a:r>
              <a:rPr lang="uk-UA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Monotype Corsiva" pitchFamily="66" charset="0"/>
              </a:rPr>
              <a:t>навчальної дисципліни</a:t>
            </a:r>
            <a:r>
              <a:rPr lang="uk-UA" sz="32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Monotype Corsiva" pitchFamily="66" charset="0"/>
              </a:rPr>
              <a:t> </a:t>
            </a:r>
            <a:endParaRPr lang="ru-RU" sz="3200" dirty="0">
              <a:solidFill>
                <a:schemeClr val="tx2">
                  <a:lumMod val="60000"/>
                  <a:lumOff val="40000"/>
                </a:schemeClr>
              </a:solidFill>
              <a:latin typeface="Monotype Corsiva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/>
          </a:bodyPr>
          <a:lstStyle/>
          <a:p>
            <a:r>
              <a:rPr lang="ru-RU" sz="1600" dirty="0" smtClean="0"/>
              <a:t>Тема 1. </a:t>
            </a:r>
            <a:r>
              <a:rPr lang="ru-RU" sz="1600" dirty="0" err="1" smtClean="0"/>
              <a:t>Концептуальні</a:t>
            </a:r>
            <a:r>
              <a:rPr lang="ru-RU" sz="1600" dirty="0" smtClean="0"/>
              <a:t> засади </a:t>
            </a:r>
            <a:r>
              <a:rPr lang="ru-RU" sz="1600" dirty="0" err="1" smtClean="0"/>
              <a:t>теорії</a:t>
            </a:r>
            <a:r>
              <a:rPr lang="ru-RU" sz="1600" dirty="0" smtClean="0"/>
              <a:t> </a:t>
            </a:r>
            <a:r>
              <a:rPr lang="ru-RU" sz="1600" dirty="0" err="1" smtClean="0"/>
              <a:t>стратегічного</a:t>
            </a:r>
            <a:r>
              <a:rPr lang="ru-RU" sz="1600" dirty="0" smtClean="0"/>
              <a:t> </a:t>
            </a:r>
            <a:r>
              <a:rPr lang="ru-RU" sz="1600" dirty="0" err="1" smtClean="0"/>
              <a:t>управління</a:t>
            </a:r>
            <a:r>
              <a:rPr lang="ru-RU" sz="1600" dirty="0" smtClean="0"/>
              <a:t> </a:t>
            </a:r>
            <a:endParaRPr lang="ru-RU" sz="1600" dirty="0" smtClean="0"/>
          </a:p>
          <a:p>
            <a:r>
              <a:rPr lang="ru-RU" sz="1600" dirty="0" smtClean="0"/>
              <a:t>Тема </a:t>
            </a:r>
            <a:r>
              <a:rPr lang="ru-RU" sz="1600" dirty="0" smtClean="0"/>
              <a:t>2. </a:t>
            </a:r>
            <a:r>
              <a:rPr lang="ru-RU" sz="1600" dirty="0" err="1" smtClean="0"/>
              <a:t>Рівні</a:t>
            </a:r>
            <a:r>
              <a:rPr lang="ru-RU" sz="1600" dirty="0" smtClean="0"/>
              <a:t> </a:t>
            </a:r>
            <a:r>
              <a:rPr lang="ru-RU" sz="1600" dirty="0" err="1" smtClean="0"/>
              <a:t>стратегічних</a:t>
            </a:r>
            <a:r>
              <a:rPr lang="ru-RU" sz="1600" dirty="0" smtClean="0"/>
              <a:t> </a:t>
            </a:r>
            <a:r>
              <a:rPr lang="ru-RU" sz="1600" dirty="0" err="1" smtClean="0"/>
              <a:t>рішень</a:t>
            </a:r>
            <a:r>
              <a:rPr lang="ru-RU" sz="1600" dirty="0" smtClean="0"/>
              <a:t> та </a:t>
            </a:r>
            <a:r>
              <a:rPr lang="ru-RU" sz="1600" dirty="0" err="1" smtClean="0"/>
              <a:t>типологія</a:t>
            </a:r>
            <a:r>
              <a:rPr lang="ru-RU" sz="1600" dirty="0" smtClean="0"/>
              <a:t> </a:t>
            </a:r>
            <a:r>
              <a:rPr lang="ru-RU" sz="1600" dirty="0" err="1" smtClean="0"/>
              <a:t>стратегій</a:t>
            </a:r>
            <a:r>
              <a:rPr lang="ru-RU" sz="1600" dirty="0" smtClean="0"/>
              <a:t> </a:t>
            </a:r>
            <a:r>
              <a:rPr lang="ru-RU" sz="1600" dirty="0" err="1" smtClean="0"/>
              <a:t>підприємства</a:t>
            </a:r>
            <a:endParaRPr lang="ru-RU" sz="1600" dirty="0" smtClean="0"/>
          </a:p>
          <a:p>
            <a:r>
              <a:rPr lang="ru-RU" sz="1600" dirty="0" smtClean="0"/>
              <a:t>Тема 3. </a:t>
            </a:r>
            <a:r>
              <a:rPr lang="ru-RU" sz="1600" dirty="0" err="1" smtClean="0"/>
              <a:t>Етапи</a:t>
            </a:r>
            <a:r>
              <a:rPr lang="ru-RU" sz="1600" dirty="0" smtClean="0"/>
              <a:t> </a:t>
            </a:r>
            <a:r>
              <a:rPr lang="ru-RU" sz="1600" dirty="0" err="1" smtClean="0"/>
              <a:t>стратегічного</a:t>
            </a:r>
            <a:r>
              <a:rPr lang="ru-RU" sz="1600" dirty="0" smtClean="0"/>
              <a:t> </a:t>
            </a:r>
            <a:r>
              <a:rPr lang="ru-RU" sz="1600" dirty="0" err="1" smtClean="0"/>
              <a:t>управління</a:t>
            </a:r>
            <a:r>
              <a:rPr lang="ru-RU" sz="1600" dirty="0" smtClean="0"/>
              <a:t> та </a:t>
            </a:r>
            <a:r>
              <a:rPr lang="ru-RU" sz="1600" dirty="0" err="1" smtClean="0"/>
              <a:t>особливості</a:t>
            </a:r>
            <a:r>
              <a:rPr lang="ru-RU" sz="1600" dirty="0" smtClean="0"/>
              <a:t> </a:t>
            </a:r>
            <a:r>
              <a:rPr lang="ru-RU" sz="1600" dirty="0" err="1" smtClean="0"/>
              <a:t>формування</a:t>
            </a:r>
            <a:r>
              <a:rPr lang="ru-RU" sz="1600" dirty="0" smtClean="0"/>
              <a:t> </a:t>
            </a:r>
            <a:r>
              <a:rPr lang="ru-RU" sz="1600" dirty="0" err="1" smtClean="0"/>
              <a:t>стратегії</a:t>
            </a:r>
            <a:r>
              <a:rPr lang="ru-RU" sz="1600" dirty="0" smtClean="0"/>
              <a:t> </a:t>
            </a:r>
            <a:r>
              <a:rPr lang="ru-RU" sz="1600" dirty="0" err="1" smtClean="0"/>
              <a:t>підприємства</a:t>
            </a:r>
            <a:endParaRPr lang="ru-RU" sz="1600" dirty="0" smtClean="0"/>
          </a:p>
          <a:p>
            <a:r>
              <a:rPr lang="ru-RU" sz="1600" dirty="0" smtClean="0"/>
              <a:t>Тема 4. </a:t>
            </a:r>
            <a:r>
              <a:rPr lang="ru-RU" sz="1600" dirty="0" err="1" smtClean="0"/>
              <a:t>Стратегічне</a:t>
            </a:r>
            <a:r>
              <a:rPr lang="ru-RU" sz="1600" dirty="0" smtClean="0"/>
              <a:t> </a:t>
            </a:r>
            <a:r>
              <a:rPr lang="ru-RU" sz="1600" dirty="0" err="1" smtClean="0"/>
              <a:t>планування</a:t>
            </a:r>
            <a:endParaRPr lang="ru-RU" sz="1600" dirty="0" smtClean="0"/>
          </a:p>
          <a:p>
            <a:r>
              <a:rPr lang="ru-RU" sz="1600" dirty="0" smtClean="0"/>
              <a:t>Тема 5. </a:t>
            </a:r>
            <a:r>
              <a:rPr lang="ru-RU" sz="1600" dirty="0" err="1" smtClean="0"/>
              <a:t>Стратегічний</a:t>
            </a:r>
            <a:r>
              <a:rPr lang="ru-RU" sz="1600" dirty="0" smtClean="0"/>
              <a:t> </a:t>
            </a:r>
            <a:r>
              <a:rPr lang="ru-RU" sz="1600" dirty="0" err="1" smtClean="0"/>
              <a:t>аналіз</a:t>
            </a:r>
            <a:r>
              <a:rPr lang="ru-RU" sz="1600" dirty="0" smtClean="0"/>
              <a:t> </a:t>
            </a:r>
            <a:r>
              <a:rPr lang="ru-RU" sz="1600" dirty="0" err="1" smtClean="0"/>
              <a:t>зовнішнього</a:t>
            </a:r>
            <a:r>
              <a:rPr lang="ru-RU" sz="1600" dirty="0" smtClean="0"/>
              <a:t> </a:t>
            </a:r>
            <a:r>
              <a:rPr lang="ru-RU" sz="1600" dirty="0" err="1" smtClean="0"/>
              <a:t>середовища</a:t>
            </a:r>
            <a:r>
              <a:rPr lang="ru-RU" sz="1600" dirty="0" smtClean="0"/>
              <a:t> </a:t>
            </a:r>
            <a:r>
              <a:rPr lang="ru-RU" sz="1600" dirty="0" err="1" smtClean="0"/>
              <a:t>підприємства</a:t>
            </a:r>
            <a:endParaRPr lang="ru-RU" sz="1600" dirty="0" smtClean="0"/>
          </a:p>
          <a:p>
            <a:r>
              <a:rPr lang="ru-RU" sz="1600" dirty="0" smtClean="0"/>
              <a:t>Тема 6. </a:t>
            </a:r>
            <a:r>
              <a:rPr lang="ru-RU" sz="1600" dirty="0" err="1" smtClean="0"/>
              <a:t>Стратегічний</a:t>
            </a:r>
            <a:r>
              <a:rPr lang="ru-RU" sz="1600" dirty="0" smtClean="0"/>
              <a:t> </a:t>
            </a:r>
            <a:r>
              <a:rPr lang="ru-RU" sz="1600" dirty="0" err="1" smtClean="0"/>
              <a:t>потенціал</a:t>
            </a:r>
            <a:r>
              <a:rPr lang="ru-RU" sz="1600" dirty="0" smtClean="0"/>
              <a:t> </a:t>
            </a:r>
            <a:r>
              <a:rPr lang="ru-RU" sz="1600" dirty="0" err="1" smtClean="0"/>
              <a:t>підприємства</a:t>
            </a:r>
            <a:r>
              <a:rPr lang="ru-RU" sz="1600" dirty="0" smtClean="0"/>
              <a:t> та </a:t>
            </a:r>
            <a:r>
              <a:rPr lang="ru-RU" sz="1600" dirty="0" err="1" smtClean="0"/>
              <a:t>формування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його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конкурентних</a:t>
            </a:r>
            <a:r>
              <a:rPr lang="ru-RU" sz="1600" dirty="0" smtClean="0"/>
              <a:t> </a:t>
            </a:r>
            <a:r>
              <a:rPr lang="ru-RU" sz="1600" dirty="0" err="1" smtClean="0"/>
              <a:t>переваг</a:t>
            </a:r>
            <a:endParaRPr lang="ru-RU" sz="1600" dirty="0" smtClean="0"/>
          </a:p>
          <a:p>
            <a:r>
              <a:rPr lang="ru-RU" sz="1600" dirty="0" smtClean="0"/>
              <a:t>Тема 7. </a:t>
            </a:r>
            <a:r>
              <a:rPr lang="ru-RU" sz="1600" dirty="0" err="1" smtClean="0"/>
              <a:t>Портфельні</a:t>
            </a:r>
            <a:r>
              <a:rPr lang="ru-RU" sz="1600" dirty="0" smtClean="0"/>
              <a:t> </a:t>
            </a:r>
            <a:r>
              <a:rPr lang="ru-RU" sz="1600" dirty="0" err="1" smtClean="0"/>
              <a:t>стратегії</a:t>
            </a:r>
            <a:r>
              <a:rPr lang="ru-RU" sz="1600" dirty="0" smtClean="0"/>
              <a:t> та </a:t>
            </a:r>
            <a:r>
              <a:rPr lang="ru-RU" sz="1600" dirty="0" err="1" smtClean="0"/>
              <a:t>управління</a:t>
            </a:r>
            <a:r>
              <a:rPr lang="ru-RU" sz="1600" dirty="0" smtClean="0"/>
              <a:t> </a:t>
            </a:r>
            <a:r>
              <a:rPr lang="ru-RU" sz="1600" dirty="0" err="1" smtClean="0"/>
              <a:t>стратегічною</a:t>
            </a:r>
            <a:r>
              <a:rPr lang="ru-RU" sz="1600" dirty="0" smtClean="0"/>
              <a:t> </a:t>
            </a:r>
            <a:r>
              <a:rPr lang="ru-RU" sz="1600" dirty="0" err="1" smtClean="0"/>
              <a:t>позицією</a:t>
            </a:r>
            <a:r>
              <a:rPr lang="ru-RU" sz="1600" dirty="0" smtClean="0"/>
              <a:t> </a:t>
            </a:r>
            <a:r>
              <a:rPr lang="ru-RU" sz="1600" dirty="0" err="1" smtClean="0"/>
              <a:t>підприємства</a:t>
            </a:r>
            <a:endParaRPr lang="ru-RU" sz="1600" dirty="0" smtClean="0"/>
          </a:p>
          <a:p>
            <a:r>
              <a:rPr lang="ru-RU" sz="1600" dirty="0" smtClean="0"/>
              <a:t>Тема 8. </a:t>
            </a:r>
            <a:r>
              <a:rPr lang="ru-RU" sz="1600" dirty="0" err="1" smtClean="0"/>
              <a:t>Види</a:t>
            </a:r>
            <a:r>
              <a:rPr lang="ru-RU" sz="1600" dirty="0" smtClean="0"/>
              <a:t> </a:t>
            </a:r>
            <a:r>
              <a:rPr lang="ru-RU" sz="1600" dirty="0" err="1" smtClean="0"/>
              <a:t>стратегічного</a:t>
            </a:r>
            <a:r>
              <a:rPr lang="ru-RU" sz="1600" dirty="0" smtClean="0"/>
              <a:t> </a:t>
            </a:r>
            <a:r>
              <a:rPr lang="ru-RU" sz="1600" dirty="0" err="1" smtClean="0"/>
              <a:t>управління</a:t>
            </a:r>
            <a:endParaRPr lang="ru-RU" sz="1600" dirty="0" smtClean="0"/>
          </a:p>
          <a:p>
            <a:r>
              <a:rPr lang="ru-RU" sz="1600" dirty="0" smtClean="0"/>
              <a:t>Тема 9. </a:t>
            </a:r>
            <a:r>
              <a:rPr lang="ru-RU" sz="1600" dirty="0" err="1" smtClean="0"/>
              <a:t>Генерування</a:t>
            </a:r>
            <a:r>
              <a:rPr lang="ru-RU" sz="1600" dirty="0" smtClean="0"/>
              <a:t> </a:t>
            </a:r>
            <a:r>
              <a:rPr lang="ru-RU" sz="1600" dirty="0" err="1" smtClean="0"/>
              <a:t>стратегій</a:t>
            </a:r>
            <a:r>
              <a:rPr lang="ru-RU" sz="1600" dirty="0" smtClean="0"/>
              <a:t> та </a:t>
            </a:r>
            <a:r>
              <a:rPr lang="ru-RU" sz="1600" dirty="0" err="1" smtClean="0"/>
              <a:t>умови</a:t>
            </a:r>
            <a:r>
              <a:rPr lang="ru-RU" sz="1600" dirty="0" smtClean="0"/>
              <a:t> </a:t>
            </a:r>
            <a:r>
              <a:rPr lang="ru-RU" sz="1600" dirty="0" err="1" smtClean="0"/>
              <a:t>їх</a:t>
            </a:r>
            <a:r>
              <a:rPr lang="ru-RU" sz="1600" dirty="0" smtClean="0"/>
              <a:t> </a:t>
            </a:r>
            <a:r>
              <a:rPr lang="ru-RU" sz="1600" dirty="0" err="1" smtClean="0"/>
              <a:t>реалізації</a:t>
            </a:r>
            <a:endParaRPr lang="ru-RU" sz="1600" dirty="0" smtClean="0"/>
          </a:p>
          <a:p>
            <a:r>
              <a:rPr lang="ru-RU" sz="1600" dirty="0" smtClean="0"/>
              <a:t>Тема </a:t>
            </a:r>
            <a:r>
              <a:rPr lang="ru-RU" sz="1600" dirty="0" smtClean="0"/>
              <a:t>10. </a:t>
            </a:r>
            <a:r>
              <a:rPr lang="ru-RU" sz="1600" dirty="0" err="1" smtClean="0"/>
              <a:t>Процес</a:t>
            </a:r>
            <a:r>
              <a:rPr lang="ru-RU" sz="1600" dirty="0" smtClean="0"/>
              <a:t> </a:t>
            </a:r>
            <a:r>
              <a:rPr lang="ru-RU" sz="1600" dirty="0" err="1" smtClean="0"/>
              <a:t>реалізації</a:t>
            </a:r>
            <a:r>
              <a:rPr lang="ru-RU" sz="1600" dirty="0" smtClean="0"/>
              <a:t> </a:t>
            </a:r>
            <a:r>
              <a:rPr lang="ru-RU" sz="1600" dirty="0" err="1" smtClean="0"/>
              <a:t>стратегії</a:t>
            </a:r>
            <a:r>
              <a:rPr lang="ru-RU" sz="1600" dirty="0" smtClean="0"/>
              <a:t> </a:t>
            </a:r>
            <a:endParaRPr lang="ru-RU" sz="1600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WordArt 2"/>
          <p:cNvSpPr>
            <a:spLocks noChangeArrowheads="1" noChangeShapeType="1" noTextEdit="1"/>
          </p:cNvSpPr>
          <p:nvPr/>
        </p:nvSpPr>
        <p:spPr bwMode="gray">
          <a:xfrm>
            <a:off x="2195736" y="260648"/>
            <a:ext cx="4495800" cy="6096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0"/>
              </a:avLst>
            </a:prstTxWarp>
          </a:bodyPr>
          <a:lstStyle/>
          <a:p>
            <a:pPr algn="ctr"/>
            <a:r>
              <a:rPr lang="ru-RU" sz="3600" b="1" kern="10" dirty="0" smtClean="0">
                <a:ln w="190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chemeClr val="accent1"/>
                </a:solidFill>
                <a:effectLst>
                  <a:outerShdw dist="53882" dir="2700000" algn="ctr" rotWithShape="0">
                    <a:schemeClr val="tx1">
                      <a:alpha val="50000"/>
                    </a:schemeClr>
                  </a:outerShdw>
                </a:effectLst>
                <a:latin typeface="Arial"/>
                <a:cs typeface="Arial"/>
              </a:rPr>
              <a:t>Список </a:t>
            </a:r>
            <a:r>
              <a:rPr lang="uk-UA" sz="3600" b="1" kern="10" dirty="0" smtClean="0">
                <a:ln w="190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chemeClr val="accent1"/>
                </a:solidFill>
                <a:effectLst>
                  <a:outerShdw dist="53882" dir="2700000" algn="ctr" rotWithShape="0">
                    <a:schemeClr val="tx1">
                      <a:alpha val="50000"/>
                    </a:schemeClr>
                  </a:outerShdw>
                </a:effectLst>
                <a:latin typeface="Arial"/>
                <a:cs typeface="Arial"/>
              </a:rPr>
              <a:t>літератури</a:t>
            </a:r>
            <a:endParaRPr lang="ru-RU" sz="3600" b="1" kern="10" dirty="0">
              <a:ln w="19050">
                <a:solidFill>
                  <a:srgbClr val="FFFFFF"/>
                </a:solidFill>
                <a:round/>
                <a:headEnd/>
                <a:tailEnd/>
              </a:ln>
              <a:solidFill>
                <a:schemeClr val="accent1"/>
              </a:solidFill>
              <a:effectLst>
                <a:outerShdw dist="53882" dir="2700000" algn="ctr" rotWithShape="0">
                  <a:schemeClr val="tx1">
                    <a:alpha val="50000"/>
                  </a:scheme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5" name="Содержимое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/>
          </a:bodyPr>
          <a:lstStyle/>
          <a:p>
            <a:pPr lvl="0"/>
            <a:r>
              <a:rPr lang="ru-RU" sz="1200" dirty="0" err="1" smtClean="0"/>
              <a:t>Аакер</a:t>
            </a:r>
            <a:r>
              <a:rPr lang="ru-RU" sz="1200" dirty="0" smtClean="0"/>
              <a:t> Д. Стратегическое рыночное управление / Пер. с англ. под ред. Ю.Н. </a:t>
            </a:r>
            <a:r>
              <a:rPr lang="ru-RU" sz="1200" dirty="0" err="1" smtClean="0"/>
              <a:t>Каптуревского</a:t>
            </a:r>
            <a:r>
              <a:rPr lang="ru-RU" sz="1200" dirty="0" smtClean="0"/>
              <a:t>. </a:t>
            </a:r>
            <a:r>
              <a:rPr lang="ru-RU" sz="1200" dirty="0" err="1" smtClean="0"/>
              <a:t>Спб</a:t>
            </a:r>
            <a:r>
              <a:rPr lang="ru-RU" sz="1200" dirty="0" smtClean="0"/>
              <a:t>: Питер, 2002. 544с. </a:t>
            </a:r>
            <a:endParaRPr lang="ru-RU" sz="1200" dirty="0" smtClean="0"/>
          </a:p>
          <a:p>
            <a:pPr lvl="0"/>
            <a:r>
              <a:rPr lang="ru-RU" sz="1200" dirty="0" smtClean="0"/>
              <a:t>2</a:t>
            </a:r>
            <a:r>
              <a:rPr lang="ru-RU" sz="1200" dirty="0" smtClean="0"/>
              <a:t>. Василенко В.А., Ткаченко Т.І. </a:t>
            </a:r>
            <a:r>
              <a:rPr lang="ru-RU" sz="1200" dirty="0" err="1" smtClean="0"/>
              <a:t>Стратегічне</a:t>
            </a:r>
            <a:r>
              <a:rPr lang="ru-RU" sz="1200" dirty="0" smtClean="0"/>
              <a:t> </a:t>
            </a:r>
            <a:r>
              <a:rPr lang="ru-RU" sz="1200" dirty="0" err="1" smtClean="0"/>
              <a:t>управління</a:t>
            </a:r>
            <a:r>
              <a:rPr lang="ru-RU" sz="1200" dirty="0" smtClean="0"/>
              <a:t>. </a:t>
            </a:r>
            <a:r>
              <a:rPr lang="ru-RU" sz="1200" dirty="0" err="1" smtClean="0"/>
              <a:t>Навчальний</a:t>
            </a:r>
            <a:r>
              <a:rPr lang="ru-RU" sz="1200" dirty="0" smtClean="0"/>
              <a:t> </a:t>
            </a:r>
            <a:r>
              <a:rPr lang="ru-RU" sz="1200" dirty="0" err="1" smtClean="0"/>
              <a:t>посібник</a:t>
            </a:r>
            <a:r>
              <a:rPr lang="ru-RU" sz="1200" dirty="0" smtClean="0"/>
              <a:t>. К.: ЦУЛ, 2003. 396с. </a:t>
            </a:r>
            <a:endParaRPr lang="ru-RU" sz="1200" dirty="0" smtClean="0"/>
          </a:p>
          <a:p>
            <a:pPr lvl="0"/>
            <a:r>
              <a:rPr lang="ru-RU" sz="1200" dirty="0" smtClean="0"/>
              <a:t>3</a:t>
            </a:r>
            <a:r>
              <a:rPr lang="ru-RU" sz="1200" dirty="0" smtClean="0"/>
              <a:t>. </a:t>
            </a:r>
            <a:r>
              <a:rPr lang="ru-RU" sz="1200" dirty="0" err="1" smtClean="0"/>
              <a:t>ГевкоО.Б</a:t>
            </a:r>
            <a:r>
              <a:rPr lang="ru-RU" sz="1200" dirty="0" smtClean="0"/>
              <a:t>., Шведа Н.М. </a:t>
            </a:r>
            <a:r>
              <a:rPr lang="ru-RU" sz="1200" dirty="0" err="1" smtClean="0"/>
              <a:t>Стратегічне</a:t>
            </a:r>
            <a:r>
              <a:rPr lang="ru-RU" sz="1200" dirty="0" smtClean="0"/>
              <a:t> </a:t>
            </a:r>
            <a:r>
              <a:rPr lang="ru-RU" sz="1200" dirty="0" err="1" smtClean="0"/>
              <a:t>управління</a:t>
            </a:r>
            <a:r>
              <a:rPr lang="ru-RU" sz="1200" dirty="0" smtClean="0"/>
              <a:t>: </a:t>
            </a:r>
            <a:r>
              <a:rPr lang="ru-RU" sz="1200" dirty="0" err="1" smtClean="0"/>
              <a:t>Навчальний</a:t>
            </a:r>
            <a:r>
              <a:rPr lang="ru-RU" sz="1200" dirty="0" smtClean="0"/>
              <a:t> </a:t>
            </a:r>
            <a:r>
              <a:rPr lang="ru-RU" sz="1200" dirty="0" err="1" smtClean="0"/>
              <a:t>посібник</a:t>
            </a:r>
            <a:r>
              <a:rPr lang="ru-RU" sz="1200" dirty="0" smtClean="0"/>
              <a:t>. Для </a:t>
            </a:r>
            <a:r>
              <a:rPr lang="ru-RU" sz="1200" dirty="0" err="1" smtClean="0"/>
              <a:t>студентів</a:t>
            </a:r>
            <a:r>
              <a:rPr lang="ru-RU" sz="1200" dirty="0" smtClean="0"/>
              <a:t> </a:t>
            </a:r>
            <a:r>
              <a:rPr lang="ru-RU" sz="1200" dirty="0" err="1" smtClean="0"/>
              <a:t>усіх</a:t>
            </a:r>
            <a:r>
              <a:rPr lang="ru-RU" sz="1200" dirty="0" smtClean="0"/>
              <a:t> форм </a:t>
            </a:r>
            <a:r>
              <a:rPr lang="ru-RU" sz="1200" dirty="0" err="1" smtClean="0"/>
              <a:t>навчання</a:t>
            </a:r>
            <a:r>
              <a:rPr lang="ru-RU" sz="1200" dirty="0" smtClean="0"/>
              <a:t> </a:t>
            </a:r>
            <a:r>
              <a:rPr lang="ru-RU" sz="1200" dirty="0" err="1" smtClean="0"/>
              <a:t>напряму</a:t>
            </a:r>
            <a:r>
              <a:rPr lang="ru-RU" sz="1200" dirty="0" smtClean="0"/>
              <a:t> 6.030601 «Менеджмент» / </a:t>
            </a:r>
            <a:r>
              <a:rPr lang="ru-RU" sz="1200" dirty="0" err="1" smtClean="0"/>
              <a:t>Гевко</a:t>
            </a:r>
            <a:r>
              <a:rPr lang="ru-RU" sz="1200" dirty="0" smtClean="0"/>
              <a:t> О.Б., Шведа Н.М. – </a:t>
            </a:r>
            <a:r>
              <a:rPr lang="ru-RU" sz="1200" dirty="0" err="1" smtClean="0"/>
              <a:t>Тернопіль</a:t>
            </a:r>
            <a:r>
              <a:rPr lang="ru-RU" sz="1200" dirty="0" smtClean="0"/>
              <a:t> ФОП </a:t>
            </a:r>
            <a:r>
              <a:rPr lang="ru-RU" sz="1200" dirty="0" err="1" smtClean="0"/>
              <a:t>Паляниця</a:t>
            </a:r>
            <a:r>
              <a:rPr lang="ru-RU" sz="1200" dirty="0" smtClean="0"/>
              <a:t> В. А., 2016. – 152 с. </a:t>
            </a:r>
            <a:endParaRPr lang="ru-RU" sz="1200" dirty="0" smtClean="0"/>
          </a:p>
          <a:p>
            <a:pPr lvl="0"/>
            <a:r>
              <a:rPr lang="ru-RU" sz="1200" dirty="0" smtClean="0"/>
              <a:t>4</a:t>
            </a:r>
            <a:r>
              <a:rPr lang="ru-RU" sz="1200" dirty="0" smtClean="0"/>
              <a:t>. Головко Т.В., </a:t>
            </a:r>
            <a:r>
              <a:rPr lang="ru-RU" sz="1200" dirty="0" err="1" smtClean="0"/>
              <a:t>Сагова</a:t>
            </a:r>
            <a:r>
              <a:rPr lang="ru-RU" sz="1200" dirty="0" smtClean="0"/>
              <a:t> С.В. </a:t>
            </a:r>
            <a:r>
              <a:rPr lang="ru-RU" sz="1200" dirty="0" err="1" smtClean="0"/>
              <a:t>Стратегічний</a:t>
            </a:r>
            <a:r>
              <a:rPr lang="ru-RU" sz="1200" dirty="0" smtClean="0"/>
              <a:t> </a:t>
            </a:r>
            <a:r>
              <a:rPr lang="ru-RU" sz="1200" dirty="0" err="1" smtClean="0"/>
              <a:t>аналіз</a:t>
            </a:r>
            <a:r>
              <a:rPr lang="ru-RU" sz="1200" dirty="0" smtClean="0"/>
              <a:t>: </a:t>
            </a:r>
            <a:r>
              <a:rPr lang="ru-RU" sz="1200" dirty="0" err="1" smtClean="0"/>
              <a:t>Навч</a:t>
            </a:r>
            <a:r>
              <a:rPr lang="ru-RU" sz="1200" dirty="0" smtClean="0"/>
              <a:t>. – метод. </a:t>
            </a:r>
            <a:r>
              <a:rPr lang="ru-RU" sz="1200" dirty="0" err="1" smtClean="0"/>
              <a:t>посібник</a:t>
            </a:r>
            <a:r>
              <a:rPr lang="ru-RU" sz="1200" dirty="0" smtClean="0"/>
              <a:t> для </a:t>
            </a:r>
            <a:r>
              <a:rPr lang="ru-RU" sz="1200" dirty="0" err="1" smtClean="0"/>
              <a:t>самост</a:t>
            </a:r>
            <a:r>
              <a:rPr lang="ru-RU" sz="1200" dirty="0" smtClean="0"/>
              <a:t>. </a:t>
            </a:r>
            <a:r>
              <a:rPr lang="ru-RU" sz="1200" dirty="0" err="1" smtClean="0"/>
              <a:t>вивч</a:t>
            </a:r>
            <a:r>
              <a:rPr lang="ru-RU" sz="1200" dirty="0" smtClean="0"/>
              <a:t>. </a:t>
            </a:r>
            <a:r>
              <a:rPr lang="ru-RU" sz="1200" dirty="0" err="1" smtClean="0"/>
              <a:t>дисц</a:t>
            </a:r>
            <a:r>
              <a:rPr lang="ru-RU" sz="1200" dirty="0" smtClean="0"/>
              <a:t>./ За ред. М.В. </a:t>
            </a:r>
            <a:r>
              <a:rPr lang="ru-RU" sz="1200" dirty="0" err="1" smtClean="0"/>
              <a:t>Кужельного</a:t>
            </a:r>
            <a:r>
              <a:rPr lang="ru-RU" sz="1200" dirty="0" smtClean="0"/>
              <a:t>. К.: КНЕУ, 2002. 198с. </a:t>
            </a:r>
            <a:endParaRPr lang="ru-RU" sz="1200" dirty="0" smtClean="0"/>
          </a:p>
          <a:p>
            <a:pPr lvl="0"/>
            <a:r>
              <a:rPr lang="ru-RU" sz="1200" dirty="0" smtClean="0"/>
              <a:t>5</a:t>
            </a:r>
            <a:r>
              <a:rPr lang="ru-RU" sz="1200" dirty="0" smtClean="0"/>
              <a:t>. Менеджмент: </a:t>
            </a:r>
            <a:r>
              <a:rPr lang="ru-RU" sz="1200" dirty="0" err="1" smtClean="0"/>
              <a:t>навч</a:t>
            </a:r>
            <a:r>
              <a:rPr lang="ru-RU" sz="1200" dirty="0" smtClean="0"/>
              <a:t>. </a:t>
            </a:r>
            <a:r>
              <a:rPr lang="ru-RU" sz="1200" dirty="0" err="1" smtClean="0"/>
              <a:t>посіб</a:t>
            </a:r>
            <a:r>
              <a:rPr lang="ru-RU" sz="1200" dirty="0" smtClean="0"/>
              <a:t>. / О.Є. </a:t>
            </a:r>
            <a:r>
              <a:rPr lang="ru-RU" sz="1200" dirty="0" err="1" smtClean="0"/>
              <a:t>Кузьмін</a:t>
            </a:r>
            <a:r>
              <a:rPr lang="ru-RU" sz="1200" dirty="0" smtClean="0"/>
              <a:t>, Н.Т. Мала, О.Г. Мельник, О.Р. </a:t>
            </a:r>
            <a:r>
              <a:rPr lang="ru-RU" sz="1200" dirty="0" err="1" smtClean="0"/>
              <a:t>Саніна</a:t>
            </a:r>
            <a:r>
              <a:rPr lang="ru-RU" sz="1200" dirty="0" smtClean="0"/>
              <a:t>. – </a:t>
            </a:r>
            <a:r>
              <a:rPr lang="ru-RU" sz="1200" dirty="0" err="1" smtClean="0"/>
              <a:t>Львів</a:t>
            </a:r>
            <a:r>
              <a:rPr lang="ru-RU" sz="1200" dirty="0" smtClean="0"/>
              <a:t>: </a:t>
            </a:r>
            <a:r>
              <a:rPr lang="ru-RU" sz="1200" dirty="0" err="1" smtClean="0"/>
              <a:t>Видавництво</a:t>
            </a:r>
            <a:r>
              <a:rPr lang="ru-RU" sz="1200" dirty="0" smtClean="0"/>
              <a:t> </a:t>
            </a:r>
            <a:r>
              <a:rPr lang="ru-RU" sz="1200" dirty="0" err="1" smtClean="0"/>
              <a:t>Львівської</a:t>
            </a:r>
            <a:r>
              <a:rPr lang="ru-RU" sz="1200" dirty="0" smtClean="0"/>
              <a:t> </a:t>
            </a:r>
            <a:r>
              <a:rPr lang="ru-RU" sz="1200" dirty="0" err="1" smtClean="0"/>
              <a:t>політехніки</a:t>
            </a:r>
            <a:r>
              <a:rPr lang="ru-RU" sz="1200" dirty="0" smtClean="0"/>
              <a:t>, 2012. – 240 с. </a:t>
            </a:r>
            <a:endParaRPr lang="ru-RU" sz="1200" dirty="0" smtClean="0"/>
          </a:p>
          <a:p>
            <a:pPr lvl="0"/>
            <a:r>
              <a:rPr lang="ru-RU" sz="1200" dirty="0" smtClean="0"/>
              <a:t>6</a:t>
            </a:r>
            <a:r>
              <a:rPr lang="ru-RU" sz="1200" dirty="0" smtClean="0"/>
              <a:t>. </a:t>
            </a:r>
            <a:r>
              <a:rPr lang="ru-RU" sz="1200" dirty="0" err="1" smtClean="0"/>
              <a:t>Міщенко</a:t>
            </a:r>
            <a:r>
              <a:rPr lang="ru-RU" sz="1200" dirty="0" smtClean="0"/>
              <a:t> А.П. </a:t>
            </a:r>
            <a:r>
              <a:rPr lang="ru-RU" sz="1200" dirty="0" err="1" smtClean="0"/>
              <a:t>Стратегічне</a:t>
            </a:r>
            <a:r>
              <a:rPr lang="ru-RU" sz="1200" dirty="0" smtClean="0"/>
              <a:t> </a:t>
            </a:r>
            <a:r>
              <a:rPr lang="ru-RU" sz="1200" dirty="0" err="1" smtClean="0"/>
              <a:t>управління</a:t>
            </a:r>
            <a:r>
              <a:rPr lang="ru-RU" sz="1200" dirty="0" smtClean="0"/>
              <a:t>: </a:t>
            </a:r>
            <a:r>
              <a:rPr lang="ru-RU" sz="1200" dirty="0" err="1" smtClean="0"/>
              <a:t>навч</a:t>
            </a:r>
            <a:r>
              <a:rPr lang="ru-RU" sz="1200" dirty="0" smtClean="0"/>
              <a:t>. </a:t>
            </a:r>
            <a:r>
              <a:rPr lang="ru-RU" sz="1200" dirty="0" err="1" smtClean="0"/>
              <a:t>посіб</a:t>
            </a:r>
            <a:r>
              <a:rPr lang="ru-RU" sz="1200" dirty="0" smtClean="0"/>
              <a:t>. [</a:t>
            </a:r>
            <a:r>
              <a:rPr lang="ru-RU" sz="1200" dirty="0" err="1" smtClean="0"/>
              <a:t>Електронний</a:t>
            </a:r>
            <a:r>
              <a:rPr lang="ru-RU" sz="1200" dirty="0" smtClean="0"/>
              <a:t> ресурс] / А.П. </a:t>
            </a:r>
            <a:r>
              <a:rPr lang="ru-RU" sz="1200" dirty="0" err="1" smtClean="0"/>
              <a:t>Міщенко</a:t>
            </a:r>
            <a:r>
              <a:rPr lang="ru-RU" sz="1200" dirty="0" smtClean="0"/>
              <a:t>. – 2-ге вид. – </a:t>
            </a:r>
            <a:r>
              <a:rPr lang="ru-RU" sz="1200" dirty="0" err="1" smtClean="0"/>
              <a:t>Дн-к</a:t>
            </a:r>
            <a:r>
              <a:rPr lang="ru-RU" sz="1200" dirty="0" smtClean="0"/>
              <a:t>: </a:t>
            </a:r>
            <a:r>
              <a:rPr lang="ru-RU" sz="1200" dirty="0" err="1" smtClean="0"/>
              <a:t>Вид-во</a:t>
            </a:r>
            <a:r>
              <a:rPr lang="ru-RU" sz="1200" dirty="0" smtClean="0"/>
              <a:t> ДУЕП, 2007. – 332 с. – Режим доступу: </a:t>
            </a:r>
            <a:r>
              <a:rPr lang="en-US" sz="1200" dirty="0" smtClean="0"/>
              <a:t>http://libfree.com/123307881- </a:t>
            </a:r>
            <a:r>
              <a:rPr lang="en-US" sz="1200" dirty="0" err="1" smtClean="0"/>
              <a:t>marketingstrategichne_upravlinnya</a:t>
            </a:r>
            <a:r>
              <a:rPr lang="en-US" sz="1200" dirty="0" smtClean="0"/>
              <a:t> mischenko_ap.html. </a:t>
            </a:r>
            <a:endParaRPr lang="uk-UA" sz="1200" dirty="0" smtClean="0"/>
          </a:p>
          <a:p>
            <a:pPr lvl="0"/>
            <a:r>
              <a:rPr lang="en-US" sz="1200" dirty="0" smtClean="0"/>
              <a:t>7</a:t>
            </a:r>
            <a:r>
              <a:rPr lang="en-US" sz="1200" dirty="0" smtClean="0"/>
              <a:t>. </a:t>
            </a:r>
            <a:r>
              <a:rPr lang="ru-RU" sz="1200" dirty="0" err="1" smtClean="0"/>
              <a:t>Москалюк</a:t>
            </a:r>
            <a:r>
              <a:rPr lang="ru-RU" sz="1200" dirty="0" smtClean="0"/>
              <a:t> В.Є. </a:t>
            </a:r>
            <a:r>
              <a:rPr lang="ru-RU" sz="1200" dirty="0" err="1" smtClean="0"/>
              <a:t>Планування</a:t>
            </a:r>
            <a:r>
              <a:rPr lang="ru-RU" sz="1200" dirty="0" smtClean="0"/>
              <a:t> </a:t>
            </a:r>
            <a:r>
              <a:rPr lang="ru-RU" sz="1200" dirty="0" err="1" smtClean="0"/>
              <a:t>діяльності</a:t>
            </a:r>
            <a:r>
              <a:rPr lang="ru-RU" sz="1200" dirty="0" smtClean="0"/>
              <a:t> </a:t>
            </a:r>
            <a:r>
              <a:rPr lang="ru-RU" sz="1200" dirty="0" err="1" smtClean="0"/>
              <a:t>підприємства</a:t>
            </a:r>
            <a:r>
              <a:rPr lang="ru-RU" sz="1200" dirty="0" smtClean="0"/>
              <a:t>: </a:t>
            </a:r>
            <a:r>
              <a:rPr lang="ru-RU" sz="1200" dirty="0" err="1" smtClean="0"/>
              <a:t>навч</a:t>
            </a:r>
            <a:r>
              <a:rPr lang="ru-RU" sz="1200" dirty="0" smtClean="0"/>
              <a:t>. </a:t>
            </a:r>
            <a:r>
              <a:rPr lang="ru-RU" sz="1200" dirty="0" err="1" smtClean="0"/>
              <a:t>посіб</a:t>
            </a:r>
            <a:r>
              <a:rPr lang="ru-RU" sz="1200" dirty="0" smtClean="0"/>
              <a:t>. / В.Є. </a:t>
            </a:r>
            <a:r>
              <a:rPr lang="ru-RU" sz="1200" dirty="0" err="1" smtClean="0"/>
              <a:t>Москалюк</a:t>
            </a:r>
            <a:r>
              <a:rPr lang="ru-RU" sz="1200" dirty="0" smtClean="0"/>
              <a:t>. – К.: КНЕУ, 2005. – 384 с. </a:t>
            </a:r>
            <a:endParaRPr lang="ru-RU" sz="1200" dirty="0" smtClean="0"/>
          </a:p>
          <a:p>
            <a:pPr lvl="0"/>
            <a:r>
              <a:rPr lang="ru-RU" sz="1200" dirty="0" smtClean="0"/>
              <a:t>8</a:t>
            </a:r>
            <a:r>
              <a:rPr lang="ru-RU" sz="1200" dirty="0" smtClean="0"/>
              <a:t>. </a:t>
            </a:r>
            <a:r>
              <a:rPr lang="ru-RU" sz="1200" dirty="0" err="1" smtClean="0"/>
              <a:t>Подольчак</a:t>
            </a:r>
            <a:r>
              <a:rPr lang="ru-RU" sz="1200" dirty="0" smtClean="0"/>
              <a:t> Н.Ю. </a:t>
            </a:r>
            <a:r>
              <a:rPr lang="ru-RU" sz="1200" dirty="0" err="1" smtClean="0"/>
              <a:t>Стратегічний</a:t>
            </a:r>
            <a:r>
              <a:rPr lang="ru-RU" sz="1200" dirty="0" smtClean="0"/>
              <a:t> менеджмент: </a:t>
            </a:r>
            <a:r>
              <a:rPr lang="ru-RU" sz="1200" dirty="0" err="1" smtClean="0"/>
              <a:t>навч</a:t>
            </a:r>
            <a:r>
              <a:rPr lang="ru-RU" sz="1200" dirty="0" smtClean="0"/>
              <a:t>. </a:t>
            </a:r>
            <a:r>
              <a:rPr lang="ru-RU" sz="1200" dirty="0" err="1" smtClean="0"/>
              <a:t>посіб</a:t>
            </a:r>
            <a:r>
              <a:rPr lang="ru-RU" sz="1200" dirty="0" smtClean="0"/>
              <a:t>. / Н.Ю. </a:t>
            </a:r>
            <a:r>
              <a:rPr lang="ru-RU" sz="1200" dirty="0" err="1" smtClean="0"/>
              <a:t>Подольчак</a:t>
            </a:r>
            <a:r>
              <a:rPr lang="ru-RU" sz="1200" dirty="0" smtClean="0"/>
              <a:t>. – </a:t>
            </a:r>
            <a:r>
              <a:rPr lang="ru-RU" sz="1200" dirty="0" err="1" smtClean="0"/>
              <a:t>Львів</a:t>
            </a:r>
            <a:r>
              <a:rPr lang="ru-RU" sz="1200" dirty="0" smtClean="0"/>
              <a:t>: </a:t>
            </a:r>
            <a:r>
              <a:rPr lang="ru-RU" sz="1200" dirty="0" err="1" smtClean="0"/>
              <a:t>Видавництво</a:t>
            </a:r>
            <a:r>
              <a:rPr lang="ru-RU" sz="1200" dirty="0" smtClean="0"/>
              <a:t> </a:t>
            </a:r>
            <a:r>
              <a:rPr lang="ru-RU" sz="1200" dirty="0" err="1" smtClean="0"/>
              <a:t>Львівської</a:t>
            </a:r>
            <a:r>
              <a:rPr lang="ru-RU" sz="1200" dirty="0" smtClean="0"/>
              <a:t> </a:t>
            </a:r>
            <a:r>
              <a:rPr lang="ru-RU" sz="1200" dirty="0" err="1" smtClean="0"/>
              <a:t>політехніки</a:t>
            </a:r>
            <a:r>
              <a:rPr lang="ru-RU" sz="1200" dirty="0" smtClean="0"/>
              <a:t>, 2012. – 400 с </a:t>
            </a:r>
            <a:endParaRPr lang="ru-RU" sz="1200" dirty="0" smtClean="0"/>
          </a:p>
          <a:p>
            <a:pPr lvl="0"/>
            <a:r>
              <a:rPr lang="ru-RU" sz="1200" dirty="0" smtClean="0"/>
              <a:t>9</a:t>
            </a:r>
            <a:r>
              <a:rPr lang="ru-RU" sz="1200" dirty="0" smtClean="0"/>
              <a:t>. Наливайко А.П. </a:t>
            </a:r>
            <a:r>
              <a:rPr lang="ru-RU" sz="1200" dirty="0" err="1" smtClean="0"/>
              <a:t>Теорія</a:t>
            </a:r>
            <a:r>
              <a:rPr lang="ru-RU" sz="1200" dirty="0" smtClean="0"/>
              <a:t> </a:t>
            </a:r>
            <a:r>
              <a:rPr lang="ru-RU" sz="1200" dirty="0" err="1" smtClean="0"/>
              <a:t>стратегії</a:t>
            </a:r>
            <a:r>
              <a:rPr lang="ru-RU" sz="1200" dirty="0" smtClean="0"/>
              <a:t> </a:t>
            </a:r>
            <a:r>
              <a:rPr lang="ru-RU" sz="1200" dirty="0" err="1" smtClean="0"/>
              <a:t>підприємства</a:t>
            </a:r>
            <a:r>
              <a:rPr lang="ru-RU" sz="1200" dirty="0" smtClean="0"/>
              <a:t>. </a:t>
            </a:r>
            <a:r>
              <a:rPr lang="ru-RU" sz="1200" dirty="0" err="1" smtClean="0"/>
              <a:t>Сучаний</a:t>
            </a:r>
            <a:r>
              <a:rPr lang="ru-RU" sz="1200" dirty="0" smtClean="0"/>
              <a:t> стан та напрямки </a:t>
            </a:r>
            <a:r>
              <a:rPr lang="ru-RU" sz="1200" dirty="0" err="1" smtClean="0"/>
              <a:t>розвитку</a:t>
            </a:r>
            <a:r>
              <a:rPr lang="ru-RU" sz="1200" dirty="0" smtClean="0"/>
              <a:t>: </a:t>
            </a:r>
            <a:r>
              <a:rPr lang="ru-RU" sz="1200" dirty="0" err="1" smtClean="0"/>
              <a:t>Монографія</a:t>
            </a:r>
            <a:r>
              <a:rPr lang="ru-RU" sz="1200" dirty="0" smtClean="0"/>
              <a:t>. К.: КНЕУ, 2001. 227с. </a:t>
            </a:r>
            <a:endParaRPr lang="ru-RU" sz="1200" smtClean="0"/>
          </a:p>
          <a:p>
            <a:pPr lvl="0"/>
            <a:r>
              <a:rPr lang="ru-RU" sz="1200" smtClean="0"/>
              <a:t>10</a:t>
            </a:r>
            <a:r>
              <a:rPr lang="ru-RU" sz="1200" dirty="0" smtClean="0"/>
              <a:t>. </a:t>
            </a:r>
            <a:r>
              <a:rPr lang="ru-RU" sz="1200" dirty="0" err="1" smtClean="0"/>
              <a:t>Нємцов</a:t>
            </a:r>
            <a:r>
              <a:rPr lang="ru-RU" sz="1200" dirty="0" smtClean="0"/>
              <a:t> В.Д., Довгань Л.Є. </a:t>
            </a:r>
            <a:r>
              <a:rPr lang="ru-RU" sz="1200" dirty="0" err="1" smtClean="0"/>
              <a:t>Стратегічний</a:t>
            </a:r>
            <a:r>
              <a:rPr lang="ru-RU" sz="1200" dirty="0" smtClean="0"/>
              <a:t> менеджмент. </a:t>
            </a:r>
            <a:r>
              <a:rPr lang="ru-RU" sz="1200" dirty="0" err="1" smtClean="0"/>
              <a:t>Навчальний</a:t>
            </a:r>
            <a:r>
              <a:rPr lang="ru-RU" sz="1200" dirty="0" smtClean="0"/>
              <a:t> </a:t>
            </a:r>
            <a:r>
              <a:rPr lang="ru-RU" sz="1200" dirty="0" err="1" smtClean="0"/>
              <a:t>посібник</a:t>
            </a:r>
            <a:r>
              <a:rPr lang="ru-RU" sz="1200" dirty="0" smtClean="0"/>
              <a:t>. К., 2004. 560с. 11. </a:t>
            </a:r>
            <a:r>
              <a:rPr lang="ru-RU" sz="1200" dirty="0" err="1" smtClean="0"/>
              <a:t>Осовська</a:t>
            </a:r>
            <a:r>
              <a:rPr lang="ru-RU" sz="1200" dirty="0" smtClean="0"/>
              <a:t> Г.В., </a:t>
            </a:r>
            <a:r>
              <a:rPr lang="ru-RU" sz="1200" dirty="0" err="1" smtClean="0"/>
              <a:t>Фіщук</a:t>
            </a:r>
            <a:r>
              <a:rPr lang="ru-RU" sz="1200" dirty="0" smtClean="0"/>
              <a:t> О.Л., </a:t>
            </a:r>
            <a:r>
              <a:rPr lang="ru-RU" sz="1200" dirty="0" err="1" smtClean="0"/>
              <a:t>Жалінська</a:t>
            </a:r>
            <a:r>
              <a:rPr lang="ru-RU" sz="1200" dirty="0" smtClean="0"/>
              <a:t> І.В. </a:t>
            </a:r>
            <a:r>
              <a:rPr lang="ru-RU" sz="1200" dirty="0" err="1" smtClean="0"/>
              <a:t>Стратегічний</a:t>
            </a:r>
            <a:r>
              <a:rPr lang="ru-RU" sz="1200" dirty="0" smtClean="0"/>
              <a:t> менеджмент: </a:t>
            </a:r>
            <a:r>
              <a:rPr lang="ru-RU" sz="1200" dirty="0" err="1" smtClean="0"/>
              <a:t>Навч</a:t>
            </a:r>
            <a:r>
              <a:rPr lang="ru-RU" sz="1200" dirty="0" smtClean="0"/>
              <a:t>. </a:t>
            </a:r>
            <a:r>
              <a:rPr lang="ru-RU" sz="1200" dirty="0" err="1" smtClean="0"/>
              <a:t>посібник</a:t>
            </a:r>
            <a:r>
              <a:rPr lang="ru-RU" sz="1200" dirty="0" smtClean="0"/>
              <a:t>. К.: Кондор, 2003. 196с.</a:t>
            </a:r>
            <a:endParaRPr lang="ru-RU" sz="1200" dirty="0" smtClean="0"/>
          </a:p>
        </p:txBody>
      </p:sp>
    </p:spTree>
    <p:extLst>
      <p:ext uri="{BB962C8B-B14F-4D97-AF65-F5344CB8AC3E}">
        <p14:creationId xmlns="" xmlns:p14="http://schemas.microsoft.com/office/powerpoint/2010/main" val="2749964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33a560957eb4d83f40cbc80ff3b7862f65e6674"/>
</p:tagLst>
</file>

<file path=ppt/theme/theme1.xml><?xml version="1.0" encoding="utf-8"?>
<a:theme xmlns:a="http://schemas.openxmlformats.org/drawingml/2006/main" name="Тема Office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542</TotalTime>
  <Words>565</Words>
  <Application>Microsoft Office PowerPoint</Application>
  <PresentationFormat>Экран (4:3)</PresentationFormat>
  <Paragraphs>33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Міністерство освіти і науки України Херсонський державний університет Факультет економіки та менеджменту</vt:lpstr>
      <vt:lpstr>Слайд 2</vt:lpstr>
      <vt:lpstr>Інформаційний обсяг навчальної дисципліни </vt:lpstr>
      <vt:lpstr>Слайд 4</vt:lpstr>
    </vt:vector>
  </TitlesOfParts>
  <Company>http://presentation-creation.ru/</Company>
  <LinksUpToDate>false</LinksUpToDate>
  <SharedDoc>false</SharedDoc>
  <HyperlinkBase>http://presentation-creation.ru/</HyperlinkBase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Заголовок слайда</dc:title>
  <dc:creator>obstinate</dc:creator>
  <cp:lastModifiedBy>anna</cp:lastModifiedBy>
  <cp:revision>60</cp:revision>
  <dcterms:created xsi:type="dcterms:W3CDTF">2017-06-04T12:24:27Z</dcterms:created>
  <dcterms:modified xsi:type="dcterms:W3CDTF">2020-06-12T18:25:17Z</dcterms:modified>
</cp:coreProperties>
</file>